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Lst>
  <p:notesMasterIdLst>
    <p:notesMasterId r:id="rId31"/>
  </p:notesMasterIdLst>
  <p:sldIdLst>
    <p:sldId id="256" r:id="rId2"/>
    <p:sldId id="261" r:id="rId3"/>
    <p:sldId id="286" r:id="rId4"/>
    <p:sldId id="285" r:id="rId5"/>
    <p:sldId id="284" r:id="rId6"/>
    <p:sldId id="283" r:id="rId7"/>
    <p:sldId id="282" r:id="rId8"/>
    <p:sldId id="281" r:id="rId9"/>
    <p:sldId id="280" r:id="rId10"/>
    <p:sldId id="279" r:id="rId11"/>
    <p:sldId id="278" r:id="rId12"/>
    <p:sldId id="277" r:id="rId13"/>
    <p:sldId id="276" r:id="rId14"/>
    <p:sldId id="275" r:id="rId15"/>
    <p:sldId id="274" r:id="rId16"/>
    <p:sldId id="273" r:id="rId17"/>
    <p:sldId id="272" r:id="rId18"/>
    <p:sldId id="271" r:id="rId19"/>
    <p:sldId id="270" r:id="rId20"/>
    <p:sldId id="269" r:id="rId21"/>
    <p:sldId id="268" r:id="rId22"/>
    <p:sldId id="267" r:id="rId23"/>
    <p:sldId id="266" r:id="rId24"/>
    <p:sldId id="265" r:id="rId25"/>
    <p:sldId id="264" r:id="rId26"/>
    <p:sldId id="291" r:id="rId27"/>
    <p:sldId id="263" r:id="rId28"/>
    <p:sldId id="290" r:id="rId29"/>
    <p:sldId id="262" r:id="rId30"/>
  </p:sldIdLst>
  <p:sldSz cx="12192000" cy="6858000"/>
  <p:notesSz cx="6858000" cy="9144000"/>
  <p:embeddedFontLst>
    <p:embeddedFont>
      <p:font typeface="Clash Display" panose="020B0604020202020204" charset="0"/>
      <p:regular r:id="rId32"/>
      <p:bold r:id="rId33"/>
    </p:embeddedFont>
    <p:embeddedFont>
      <p:font typeface="Clash Display Medium" panose="020B0604020202020204" charset="0"/>
      <p:regular r:id="rId3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41F34"/>
    <a:srgbClr val="4FB9A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4583"/>
    <p:restoredTop sz="86404"/>
  </p:normalViewPr>
  <p:slideViewPr>
    <p:cSldViewPr snapToGrid="0">
      <p:cViewPr varScale="1">
        <p:scale>
          <a:sx n="74" d="100"/>
          <a:sy n="74" d="100"/>
        </p:scale>
        <p:origin x="139" y="67"/>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6_4">
  <dgm:title val=""/>
  <dgm:desc val=""/>
  <dgm:catLst>
    <dgm:cat type="accent6" pri="11400"/>
  </dgm:catLst>
  <dgm:styleLbl name="node0">
    <dgm:fillClrLst meth="cycle">
      <a:schemeClr val="accent6">
        <a:shade val="60000"/>
      </a:schemeClr>
    </dgm:fillClrLst>
    <dgm:linClrLst meth="repeat">
      <a:schemeClr val="lt1"/>
    </dgm:linClrLst>
    <dgm:effectClrLst/>
    <dgm:txLinClrLst/>
    <dgm:txFillClrLst/>
    <dgm:txEffectClrLst/>
  </dgm:styleLbl>
  <dgm:styleLbl name="alignNode1">
    <dgm:fillClrLst meth="cycle">
      <a:schemeClr val="accent6">
        <a:shade val="50000"/>
      </a:schemeClr>
      <a:schemeClr val="accent6">
        <a:tint val="55000"/>
      </a:schemeClr>
    </dgm:fillClrLst>
    <dgm:linClrLst meth="cycle">
      <a:schemeClr val="accent6">
        <a:shade val="50000"/>
      </a:schemeClr>
      <a:schemeClr val="accent6">
        <a:tint val="55000"/>
      </a:schemeClr>
    </dgm:linClrLst>
    <dgm:effectClrLst/>
    <dgm:txLinClrLst/>
    <dgm:txFillClrLst/>
    <dgm:txEffectClrLst/>
  </dgm:styleLbl>
  <dgm:styleLbl name="node1">
    <dgm:fillClrLst meth="cycle">
      <a:schemeClr val="accent6">
        <a:shade val="50000"/>
      </a:schemeClr>
      <a:schemeClr val="accent6">
        <a:tint val="55000"/>
      </a:schemeClr>
    </dgm:fillClrLst>
    <dgm:linClrLst meth="repeat">
      <a:schemeClr val="lt1"/>
    </dgm:linClrLst>
    <dgm:effectClrLst/>
    <dgm:txLinClrLst/>
    <dgm:txFillClrLst/>
    <dgm:txEffectClrLst/>
  </dgm:styleLbl>
  <dgm:styleLbl name="lnNode1">
    <dgm:fillClrLst meth="cycle">
      <a:schemeClr val="accent6">
        <a:shade val="50000"/>
      </a:schemeClr>
      <a:schemeClr val="accent6">
        <a:tint val="55000"/>
      </a:schemeClr>
    </dgm:fillClrLst>
    <dgm:linClrLst meth="repeat">
      <a:schemeClr val="lt1"/>
    </dgm:linClrLst>
    <dgm:effectClrLst/>
    <dgm:txLinClrLst/>
    <dgm:txFillClrLst/>
    <dgm:txEffectClrLst/>
  </dgm:styleLbl>
  <dgm:styleLbl name="vennNode1">
    <dgm:fillClrLst meth="cycle">
      <a:schemeClr val="accent6">
        <a:shade val="80000"/>
        <a:alpha val="50000"/>
      </a:schemeClr>
      <a:schemeClr val="accent6">
        <a:tint val="50000"/>
        <a:alpha val="50000"/>
      </a:schemeClr>
    </dgm:fillClrLst>
    <dgm:linClrLst meth="repeat">
      <a:schemeClr val="lt1"/>
    </dgm:linClrLst>
    <dgm:effectClrLst/>
    <dgm:txLinClrLst/>
    <dgm:txFillClrLst/>
    <dgm:txEffectClrLst/>
  </dgm:styleLbl>
  <dgm:styleLbl name="node2">
    <dgm:fillClrLst>
      <a:schemeClr val="accent6">
        <a:shade val="80000"/>
      </a:schemeClr>
    </dgm:fillClrLst>
    <dgm:linClrLst meth="repeat">
      <a:schemeClr val="lt1"/>
    </dgm:linClrLst>
    <dgm:effectClrLst/>
    <dgm:txLinClrLst/>
    <dgm:txFillClrLst/>
    <dgm:txEffectClrLst/>
  </dgm:styleLbl>
  <dgm:styleLbl name="node3">
    <dgm:fillClrLst>
      <a:schemeClr val="accent6">
        <a:tint val="99000"/>
      </a:schemeClr>
    </dgm:fillClrLst>
    <dgm:linClrLst meth="repeat">
      <a:schemeClr val="lt1"/>
    </dgm:linClrLst>
    <dgm:effectClrLst/>
    <dgm:txLinClrLst/>
    <dgm:txFillClrLst/>
    <dgm:txEffectClrLst/>
  </dgm:styleLbl>
  <dgm:styleLbl name="node4">
    <dgm:fillClrLst>
      <a:schemeClr val="accent6">
        <a:tint val="70000"/>
      </a:schemeClr>
    </dgm:fillClrLst>
    <dgm:linClrLst meth="repeat">
      <a:schemeClr val="lt1"/>
    </dgm:linClrLst>
    <dgm:effectClrLst/>
    <dgm:txLinClrLst/>
    <dgm:txFillClrLst/>
    <dgm:txEffectClrLst/>
  </dgm:styleLbl>
  <dgm:styleLbl name="fgImgPlace1">
    <dgm:fillClrLst>
      <a:schemeClr val="accent6">
        <a:tint val="50000"/>
      </a:schemeClr>
      <a:schemeClr val="accent6">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6">
        <a:tint val="50000"/>
      </a:schemeClr>
      <a:schemeClr val="accent6">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6">
        <a:tint val="50000"/>
      </a:schemeClr>
      <a:schemeClr val="accent6">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6">
        <a:shade val="90000"/>
      </a:schemeClr>
      <a:schemeClr val="accent6">
        <a:tint val="50000"/>
      </a:schemeClr>
    </dgm:fillClrLst>
    <dgm:linClrLst meth="cycle">
      <a:schemeClr val="accent6">
        <a:shade val="90000"/>
      </a:schemeClr>
      <a:schemeClr val="accent6">
        <a:tint val="50000"/>
      </a:schemeClr>
    </dgm:linClrLst>
    <dgm:effectClrLst/>
    <dgm:txLinClrLst/>
    <dgm:txFillClrLst/>
    <dgm:txEffectClrLst/>
  </dgm:styleLbl>
  <dgm:styleLbl name="fgSibTrans2D1">
    <dgm:fillClrLst meth="cycle">
      <a:schemeClr val="accent6">
        <a:shade val="90000"/>
      </a:schemeClr>
      <a:schemeClr val="accent6">
        <a:tint val="50000"/>
      </a:schemeClr>
    </dgm:fillClrLst>
    <dgm:linClrLst meth="cycle">
      <a:schemeClr val="accent6">
        <a:shade val="90000"/>
      </a:schemeClr>
      <a:schemeClr val="accent6">
        <a:tint val="50000"/>
      </a:schemeClr>
    </dgm:linClrLst>
    <dgm:effectClrLst/>
    <dgm:txLinClrLst/>
    <dgm:txFillClrLst/>
    <dgm:txEffectClrLst/>
  </dgm:styleLbl>
  <dgm:styleLbl name="bgSibTrans2D1">
    <dgm:fillClrLst meth="cycle">
      <a:schemeClr val="accent6">
        <a:shade val="90000"/>
      </a:schemeClr>
      <a:schemeClr val="accent6">
        <a:tint val="50000"/>
      </a:schemeClr>
    </dgm:fillClrLst>
    <dgm:linClrLst meth="cycle">
      <a:schemeClr val="accent6">
        <a:shade val="90000"/>
      </a:schemeClr>
      <a:schemeClr val="accent6">
        <a:tint val="50000"/>
      </a:schemeClr>
    </dgm:linClrLst>
    <dgm:effectClrLst/>
    <dgm:txLinClrLst/>
    <dgm:txFillClrLst/>
    <dgm:txEffectClrLst/>
  </dgm:styleLbl>
  <dgm:styleLbl name="sibTrans1D1">
    <dgm:fillClrLst meth="cycle">
      <a:schemeClr val="accent6">
        <a:shade val="90000"/>
      </a:schemeClr>
      <a:schemeClr val="accent6">
        <a:tint val="50000"/>
      </a:schemeClr>
    </dgm:fillClrLst>
    <dgm:linClrLst meth="cycle">
      <a:schemeClr val="accent6">
        <a:shade val="90000"/>
      </a:schemeClr>
      <a:schemeClr val="accent6">
        <a:tint val="50000"/>
      </a:schemeClr>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accent6">
        <a:shade val="80000"/>
      </a:schemeClr>
    </dgm:fillClrLst>
    <dgm:linClrLst meth="repeat">
      <a:schemeClr val="lt1"/>
    </dgm:linClrLst>
    <dgm:effectClrLst/>
    <dgm:txLinClrLst/>
    <dgm:txFillClrLst/>
    <dgm:txEffectClrLst/>
  </dgm:styleLbl>
  <dgm:styleLbl name="asst1">
    <dgm:fillClrLst meth="repeat">
      <a:schemeClr val="accent6">
        <a:shade val="80000"/>
      </a:schemeClr>
    </dgm:fillClrLst>
    <dgm:linClrLst meth="repeat">
      <a:schemeClr val="lt1"/>
    </dgm:linClrLst>
    <dgm:effectClrLst/>
    <dgm:txLinClrLst/>
    <dgm:txFillClrLst/>
    <dgm:txEffectClrLst/>
  </dgm:styleLbl>
  <dgm:styleLbl name="asst2">
    <dgm:fillClrLst>
      <a:schemeClr val="accent6">
        <a:tint val="90000"/>
      </a:schemeClr>
    </dgm:fillClrLst>
    <dgm:linClrLst meth="repeat">
      <a:schemeClr val="lt1"/>
    </dgm:linClrLst>
    <dgm:effectClrLst/>
    <dgm:txLinClrLst/>
    <dgm:txFillClrLst/>
    <dgm:txEffectClrLst/>
  </dgm:styleLbl>
  <dgm:styleLbl name="asst3">
    <dgm:fillClrLst>
      <a:schemeClr val="accent6">
        <a:tint val="70000"/>
      </a:schemeClr>
    </dgm:fillClrLst>
    <dgm:linClrLst meth="repeat">
      <a:schemeClr val="lt1"/>
    </dgm:linClrLst>
    <dgm:effectClrLst/>
    <dgm:txLinClrLst/>
    <dgm:txFillClrLst/>
    <dgm:txEffectClrLst/>
  </dgm:styleLbl>
  <dgm:styleLbl name="asst4">
    <dgm:fillClrLst>
      <a:schemeClr val="accent6">
        <a:tint val="50000"/>
      </a:schemeClr>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shade val="80000"/>
      </a:schemeClr>
    </dgm:linClrLst>
    <dgm:effectClrLst/>
    <dgm:txLinClrLst/>
    <dgm:txFillClrLst/>
    <dgm:txEffectClrLst/>
  </dgm:styleLbl>
  <dgm:styleLbl name="parChTrans2D2">
    <dgm:fillClrLst meth="repeat">
      <a:schemeClr val="accent6">
        <a:tint val="90000"/>
      </a:schemeClr>
    </dgm:fillClrLst>
    <dgm:linClrLst meth="repeat">
      <a:schemeClr val="accent6">
        <a:tint val="90000"/>
      </a:schemeClr>
    </dgm:linClrLst>
    <dgm:effectClrLst/>
    <dgm:txLinClrLst/>
    <dgm:txFillClrLst/>
    <dgm:txEffectClrLst/>
  </dgm:styleLbl>
  <dgm:styleLbl name="parChTrans2D3">
    <dgm:fillClrLst meth="repeat">
      <a:schemeClr val="accent6">
        <a:tint val="70000"/>
      </a:schemeClr>
    </dgm:fillClrLst>
    <dgm:linClrLst meth="repeat">
      <a:schemeClr val="accent6">
        <a:tint val="70000"/>
      </a:schemeClr>
    </dgm:linClrLst>
    <dgm:effectClrLst/>
    <dgm:txLinClrLst/>
    <dgm:txFillClrLst/>
    <dgm:txEffectClrLst/>
  </dgm:styleLbl>
  <dgm:styleLbl name="parChTrans2D4">
    <dgm:fillClrLst meth="repeat">
      <a:schemeClr val="accent6">
        <a:tint val="50000"/>
      </a:schemeClr>
    </dgm:fillClrLst>
    <dgm:linClrLst meth="repeat">
      <a:schemeClr val="accent6">
        <a:tint val="50000"/>
      </a:schemeClr>
    </dgm:linClrLst>
    <dgm:effectClrLst/>
    <dgm:txLinClrLst/>
    <dgm:txFillClrLst meth="repeat">
      <a:schemeClr val="dk1"/>
    </dgm:txFillClrLst>
    <dgm:txEffectClrLst/>
  </dgm:styleLbl>
  <dgm:styleLbl name="parChTrans1D1">
    <dgm:fillClrLst meth="repeat">
      <a:schemeClr val="accent6">
        <a:shade val="80000"/>
      </a:schemeClr>
    </dgm:fillClrLst>
    <dgm:linClrLst meth="repeat">
      <a:schemeClr val="accent6">
        <a:shade val="80000"/>
      </a:schemeClr>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a:tint val="90000"/>
      </a:schemeClr>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6">
        <a:tint val="70000"/>
      </a:schemeClr>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6">
        <a:shade val="50000"/>
      </a:schemeClr>
      <a:schemeClr val="accent6">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6">
        <a:shade val="50000"/>
      </a:schemeClr>
      <a:schemeClr val="accent6">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6">
        <a:shade val="50000"/>
      </a:schemeClr>
      <a:schemeClr val="accent6">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6">
        <a:shade val="50000"/>
      </a:schemeClr>
      <a:schemeClr val="accent6">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6">
        <a:shade val="50000"/>
      </a:schemeClr>
      <a:schemeClr val="accent6">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55000"/>
      </a:schemeClr>
    </dgm:fillClrLst>
    <dgm:linClrLst meth="repeat">
      <a:schemeClr val="accent6">
        <a:alpha val="90000"/>
        <a:tint val="55000"/>
      </a:schemeClr>
    </dgm:linClrLst>
    <dgm:effectClrLst/>
    <dgm:txLinClrLst/>
    <dgm:txFillClrLst meth="repeat">
      <a:schemeClr val="dk1"/>
    </dgm:txFillClrLst>
    <dgm:txEffectClrLst/>
  </dgm:styleLbl>
  <dgm:styleLbl name="alignAccFollowNode1">
    <dgm:fillClrLst meth="repeat">
      <a:schemeClr val="accent6">
        <a:alpha val="90000"/>
        <a:tint val="55000"/>
      </a:schemeClr>
    </dgm:fillClrLst>
    <dgm:linClrLst meth="repeat">
      <a:schemeClr val="accent6">
        <a:alpha val="90000"/>
        <a:tint val="55000"/>
      </a:schemeClr>
    </dgm:linClrLst>
    <dgm:effectClrLst/>
    <dgm:txLinClrLst/>
    <dgm:txFillClrLst meth="repeat">
      <a:schemeClr val="dk1"/>
    </dgm:txFillClrLst>
    <dgm:txEffectClrLst/>
  </dgm:styleLbl>
  <dgm:styleLbl name="bgAccFollowNode1">
    <dgm:fillClrLst meth="repeat">
      <a:schemeClr val="accent6">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a:tint val="50000"/>
      </a:schemeClr>
    </dgm:linClrLst>
    <dgm:effectClrLst/>
    <dgm:txLinClrLst/>
    <dgm:txFillClrLst meth="repeat">
      <a:schemeClr val="dk1"/>
    </dgm:txFillClrLst>
    <dgm:txEffectClrLst/>
  </dgm:styleLbl>
  <dgm:styleLbl name="bgShp">
    <dgm:fillClrLst meth="repeat">
      <a:schemeClr val="accent6">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6">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6">
        <a:tint val="50000"/>
        <a:alpha val="55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E213252-635B-44B5-AC51-133C3904B0B0}" type="doc">
      <dgm:prSet loTypeId="urn:microsoft.com/office/officeart/2005/8/layout/radial1" loCatId="relationship" qsTypeId="urn:microsoft.com/office/officeart/2005/8/quickstyle/3d7" qsCatId="3D" csTypeId="urn:microsoft.com/office/officeart/2005/8/colors/accent6_4" csCatId="accent6" phldr="1"/>
      <dgm:spPr/>
      <dgm:t>
        <a:bodyPr/>
        <a:lstStyle/>
        <a:p>
          <a:endParaRPr lang="en-US"/>
        </a:p>
      </dgm:t>
    </dgm:pt>
    <dgm:pt modelId="{3923F29F-CA25-4F92-88F5-5C867E52C922}">
      <dgm:prSet phldrT="[Text]"/>
      <dgm:spPr>
        <a:xfrm>
          <a:off x="3737074" y="2175718"/>
          <a:ext cx="1669851" cy="1669851"/>
        </a:xfrm>
        <a:prstGeom prst="ellipse">
          <a:avLst/>
        </a:prstGeom>
      </dgm:spPr>
      <dgm:t>
        <a:bodyPr/>
        <a:lstStyle/>
        <a:p>
          <a:pPr>
            <a:buNone/>
          </a:pPr>
          <a:r>
            <a:rPr lang="en-US">
              <a:latin typeface="Calibri" panose="020F0502020204030204"/>
              <a:ea typeface="+mn-ea"/>
              <a:cs typeface="+mn-cs"/>
            </a:rPr>
            <a:t>The Brand</a:t>
          </a:r>
          <a:endParaRPr lang="en-US" dirty="0">
            <a:latin typeface="Calibri" panose="020F0502020204030204"/>
            <a:ea typeface="+mn-ea"/>
            <a:cs typeface="+mn-cs"/>
          </a:endParaRPr>
        </a:p>
      </dgm:t>
    </dgm:pt>
    <dgm:pt modelId="{26CAFBE3-083C-453B-BF61-45CEEA92214C}" type="parTrans" cxnId="{D16C2338-3396-4545-92BF-B43672AB80FD}">
      <dgm:prSet/>
      <dgm:spPr/>
      <dgm:t>
        <a:bodyPr/>
        <a:lstStyle/>
        <a:p>
          <a:endParaRPr lang="en-US"/>
        </a:p>
      </dgm:t>
    </dgm:pt>
    <dgm:pt modelId="{7A652255-C781-45F9-99A3-50A6EBFE4030}" type="sibTrans" cxnId="{D16C2338-3396-4545-92BF-B43672AB80FD}">
      <dgm:prSet/>
      <dgm:spPr/>
      <dgm:t>
        <a:bodyPr/>
        <a:lstStyle/>
        <a:p>
          <a:endParaRPr lang="en-US"/>
        </a:p>
      </dgm:t>
    </dgm:pt>
    <dgm:pt modelId="{C5B9C7BD-2303-469F-B77A-6863FA49C352}">
      <dgm:prSet phldrT="[Text]"/>
      <dgm:spPr>
        <a:xfrm>
          <a:off x="3737074" y="2565"/>
          <a:ext cx="1669851" cy="1669851"/>
        </a:xfrm>
        <a:prstGeom prst="ellipse">
          <a:avLst/>
        </a:prstGeom>
      </dgm:spPr>
      <dgm:t>
        <a:bodyPr/>
        <a:lstStyle/>
        <a:p>
          <a:pPr>
            <a:buNone/>
          </a:pPr>
          <a:r>
            <a:rPr lang="en-US">
              <a:latin typeface="Calibri" panose="020F0502020204030204"/>
              <a:ea typeface="+mn-ea"/>
              <a:cs typeface="+mn-cs"/>
            </a:rPr>
            <a:t>Differentiation</a:t>
          </a:r>
        </a:p>
        <a:p>
          <a:pPr>
            <a:buNone/>
          </a:pPr>
          <a:r>
            <a:rPr lang="en-US">
              <a:latin typeface="Calibri" panose="020F0502020204030204"/>
              <a:ea typeface="+mn-ea"/>
              <a:cs typeface="+mn-cs"/>
            </a:rPr>
            <a:t>(from competition)</a:t>
          </a:r>
          <a:endParaRPr lang="en-US" dirty="0">
            <a:latin typeface="Calibri" panose="020F0502020204030204"/>
            <a:ea typeface="+mn-ea"/>
            <a:cs typeface="+mn-cs"/>
          </a:endParaRPr>
        </a:p>
      </dgm:t>
    </dgm:pt>
    <dgm:pt modelId="{BEE474C0-2D93-43B4-A00A-012AB9857612}" type="parTrans" cxnId="{F237C566-4BF6-4A25-8710-25225B8087F0}">
      <dgm:prSet/>
      <dgm:spPr>
        <a:xfrm rot="16200000">
          <a:off x="4320349" y="1907632"/>
          <a:ext cx="503300" cy="32871"/>
        </a:xfrm>
        <a:custGeom>
          <a:avLst/>
          <a:gdLst/>
          <a:ahLst/>
          <a:cxnLst/>
          <a:rect l="0" t="0" r="0" b="0"/>
          <a:pathLst>
            <a:path>
              <a:moveTo>
                <a:pt x="0" y="16435"/>
              </a:moveTo>
              <a:lnTo>
                <a:pt x="503300" y="16435"/>
              </a:lnTo>
            </a:path>
          </a:pathLst>
        </a:custGeom>
      </dgm:spPr>
      <dgm:t>
        <a:bodyPr/>
        <a:lstStyle/>
        <a:p>
          <a:pPr>
            <a:buNone/>
          </a:pPr>
          <a:endParaRPr lang="en-US">
            <a:solidFill>
              <a:sysClr val="windowText" lastClr="000000">
                <a:hueOff val="0"/>
                <a:satOff val="0"/>
                <a:lumOff val="0"/>
                <a:alphaOff val="0"/>
              </a:sysClr>
            </a:solidFill>
            <a:latin typeface="Calibri" panose="020F0502020204030204"/>
            <a:ea typeface="+mn-ea"/>
            <a:cs typeface="+mn-cs"/>
          </a:endParaRPr>
        </a:p>
      </dgm:t>
    </dgm:pt>
    <dgm:pt modelId="{DB3BF90D-C1DB-49D9-B4C7-01BACEB40BB6}" type="sibTrans" cxnId="{F237C566-4BF6-4A25-8710-25225B8087F0}">
      <dgm:prSet/>
      <dgm:spPr/>
      <dgm:t>
        <a:bodyPr/>
        <a:lstStyle/>
        <a:p>
          <a:endParaRPr lang="en-US"/>
        </a:p>
      </dgm:t>
    </dgm:pt>
    <dgm:pt modelId="{C8466DD2-E269-4645-84CA-430FC4B3E9EA}">
      <dgm:prSet phldrT="[Text]"/>
      <dgm:spPr>
        <a:xfrm>
          <a:off x="5619079" y="1089142"/>
          <a:ext cx="1669851" cy="1669851"/>
        </a:xfrm>
        <a:prstGeom prst="ellipse">
          <a:avLst/>
        </a:prstGeom>
      </dgm:spPr>
      <dgm:t>
        <a:bodyPr/>
        <a:lstStyle/>
        <a:p>
          <a:pPr>
            <a:buNone/>
          </a:pPr>
          <a:r>
            <a:rPr lang="en-US">
              <a:latin typeface="Calibri" panose="020F0502020204030204"/>
              <a:ea typeface="+mn-ea"/>
              <a:cs typeface="+mn-cs"/>
            </a:rPr>
            <a:t>Psychological Value</a:t>
          </a:r>
        </a:p>
        <a:p>
          <a:pPr>
            <a:buNone/>
          </a:pPr>
          <a:r>
            <a:rPr lang="en-US">
              <a:latin typeface="Calibri" panose="020F0502020204030204"/>
              <a:ea typeface="+mn-ea"/>
              <a:cs typeface="+mn-cs"/>
            </a:rPr>
            <a:t>(image to self and others)</a:t>
          </a:r>
          <a:endParaRPr lang="en-US" dirty="0">
            <a:latin typeface="Calibri" panose="020F0502020204030204"/>
            <a:ea typeface="+mn-ea"/>
            <a:cs typeface="+mn-cs"/>
          </a:endParaRPr>
        </a:p>
      </dgm:t>
    </dgm:pt>
    <dgm:pt modelId="{203DDA83-8A66-4C39-AA5C-DCF7AF9B9333}" type="parTrans" cxnId="{6B582EE4-37EF-4CB1-94F4-8C0592A9A1FB}">
      <dgm:prSet/>
      <dgm:spPr>
        <a:xfrm rot="19800000">
          <a:off x="5261352" y="2450920"/>
          <a:ext cx="503300" cy="32871"/>
        </a:xfrm>
        <a:custGeom>
          <a:avLst/>
          <a:gdLst/>
          <a:ahLst/>
          <a:cxnLst/>
          <a:rect l="0" t="0" r="0" b="0"/>
          <a:pathLst>
            <a:path>
              <a:moveTo>
                <a:pt x="0" y="16435"/>
              </a:moveTo>
              <a:lnTo>
                <a:pt x="503300" y="16435"/>
              </a:lnTo>
            </a:path>
          </a:pathLst>
        </a:custGeom>
      </dgm:spPr>
      <dgm:t>
        <a:bodyPr/>
        <a:lstStyle/>
        <a:p>
          <a:pPr>
            <a:buNone/>
          </a:pPr>
          <a:endParaRPr lang="en-US">
            <a:solidFill>
              <a:sysClr val="windowText" lastClr="000000">
                <a:hueOff val="0"/>
                <a:satOff val="0"/>
                <a:lumOff val="0"/>
                <a:alphaOff val="0"/>
              </a:sysClr>
            </a:solidFill>
            <a:latin typeface="Calibri" panose="020F0502020204030204"/>
            <a:ea typeface="+mn-ea"/>
            <a:cs typeface="+mn-cs"/>
          </a:endParaRPr>
        </a:p>
      </dgm:t>
    </dgm:pt>
    <dgm:pt modelId="{C3B786AF-1E1B-40F4-A789-7E6976DD5ED1}" type="sibTrans" cxnId="{6B582EE4-37EF-4CB1-94F4-8C0592A9A1FB}">
      <dgm:prSet/>
      <dgm:spPr/>
      <dgm:t>
        <a:bodyPr/>
        <a:lstStyle/>
        <a:p>
          <a:endParaRPr lang="en-US"/>
        </a:p>
      </dgm:t>
    </dgm:pt>
    <dgm:pt modelId="{10C92BED-AB25-47B0-81C1-EE0FE7574C3C}">
      <dgm:prSet phldrT="[Text]"/>
      <dgm:spPr>
        <a:xfrm>
          <a:off x="5619079" y="3262294"/>
          <a:ext cx="1669851" cy="1669851"/>
        </a:xfrm>
        <a:prstGeom prst="ellipse">
          <a:avLst/>
        </a:prstGeom>
      </dgm:spPr>
      <dgm:t>
        <a:bodyPr/>
        <a:lstStyle/>
        <a:p>
          <a:pPr>
            <a:buNone/>
          </a:pPr>
          <a:r>
            <a:rPr lang="en-US">
              <a:latin typeface="Calibri" panose="020F0502020204030204"/>
              <a:ea typeface="+mn-ea"/>
              <a:cs typeface="+mn-cs"/>
            </a:rPr>
            <a:t>Premium</a:t>
          </a:r>
        </a:p>
        <a:p>
          <a:pPr>
            <a:buNone/>
          </a:pPr>
          <a:r>
            <a:rPr lang="en-US">
              <a:latin typeface="Calibri" panose="020F0502020204030204"/>
              <a:ea typeface="+mn-ea"/>
              <a:cs typeface="+mn-cs"/>
            </a:rPr>
            <a:t>(in money or time)</a:t>
          </a:r>
          <a:endParaRPr lang="en-US" dirty="0">
            <a:latin typeface="Calibri" panose="020F0502020204030204"/>
            <a:ea typeface="+mn-ea"/>
            <a:cs typeface="+mn-cs"/>
          </a:endParaRPr>
        </a:p>
      </dgm:t>
    </dgm:pt>
    <dgm:pt modelId="{12111EAB-38ED-431F-B0DB-BD1396F8FE57}" type="parTrans" cxnId="{1BE3D02A-F412-4F0E-9486-239877BED71E}">
      <dgm:prSet/>
      <dgm:spPr>
        <a:xfrm rot="1800000">
          <a:off x="5261352" y="3537496"/>
          <a:ext cx="503300" cy="32871"/>
        </a:xfrm>
        <a:custGeom>
          <a:avLst/>
          <a:gdLst/>
          <a:ahLst/>
          <a:cxnLst/>
          <a:rect l="0" t="0" r="0" b="0"/>
          <a:pathLst>
            <a:path>
              <a:moveTo>
                <a:pt x="0" y="16435"/>
              </a:moveTo>
              <a:lnTo>
                <a:pt x="503300" y="16435"/>
              </a:lnTo>
            </a:path>
          </a:pathLst>
        </a:custGeom>
      </dgm:spPr>
      <dgm:t>
        <a:bodyPr/>
        <a:lstStyle/>
        <a:p>
          <a:pPr>
            <a:buNone/>
          </a:pPr>
          <a:endParaRPr lang="en-US">
            <a:solidFill>
              <a:sysClr val="windowText" lastClr="000000">
                <a:hueOff val="0"/>
                <a:satOff val="0"/>
                <a:lumOff val="0"/>
                <a:alphaOff val="0"/>
              </a:sysClr>
            </a:solidFill>
            <a:latin typeface="Calibri" panose="020F0502020204030204"/>
            <a:ea typeface="+mn-ea"/>
            <a:cs typeface="+mn-cs"/>
          </a:endParaRPr>
        </a:p>
      </dgm:t>
    </dgm:pt>
    <dgm:pt modelId="{0996913F-40DD-4092-98D6-B4DA12A23C26}" type="sibTrans" cxnId="{1BE3D02A-F412-4F0E-9486-239877BED71E}">
      <dgm:prSet/>
      <dgm:spPr/>
      <dgm:t>
        <a:bodyPr/>
        <a:lstStyle/>
        <a:p>
          <a:endParaRPr lang="en-US"/>
        </a:p>
      </dgm:t>
    </dgm:pt>
    <dgm:pt modelId="{C0C4C3F2-26A0-47D0-82B8-F271BE783336}">
      <dgm:prSet phldrT="[Text]"/>
      <dgm:spPr>
        <a:xfrm>
          <a:off x="3737074" y="4348870"/>
          <a:ext cx="1669851" cy="1669851"/>
        </a:xfrm>
        <a:prstGeom prst="ellipse">
          <a:avLst/>
        </a:prstGeom>
      </dgm:spPr>
      <dgm:t>
        <a:bodyPr/>
        <a:lstStyle/>
        <a:p>
          <a:pPr>
            <a:buNone/>
          </a:pPr>
          <a:r>
            <a:rPr lang="en-US">
              <a:latin typeface="Calibri" panose="020F0502020204030204"/>
              <a:ea typeface="+mn-ea"/>
              <a:cs typeface="+mn-cs"/>
            </a:rPr>
            <a:t>Transferability</a:t>
          </a:r>
        </a:p>
        <a:p>
          <a:pPr>
            <a:buNone/>
          </a:pPr>
          <a:endParaRPr lang="en-US">
            <a:latin typeface="Calibri" panose="020F0502020204030204"/>
            <a:ea typeface="+mn-ea"/>
            <a:cs typeface="+mn-cs"/>
          </a:endParaRPr>
        </a:p>
        <a:p>
          <a:pPr>
            <a:buNone/>
          </a:pPr>
          <a:r>
            <a:rPr lang="en-US">
              <a:latin typeface="Calibri" panose="020F0502020204030204"/>
              <a:ea typeface="+mn-ea"/>
              <a:cs typeface="+mn-cs"/>
            </a:rPr>
            <a:t>(license, brand extension)</a:t>
          </a:r>
          <a:endParaRPr lang="en-US" dirty="0">
            <a:latin typeface="Calibri" panose="020F0502020204030204"/>
            <a:ea typeface="+mn-ea"/>
            <a:cs typeface="+mn-cs"/>
          </a:endParaRPr>
        </a:p>
      </dgm:t>
    </dgm:pt>
    <dgm:pt modelId="{5826728E-523E-4135-B0E8-F00C07E1245B}" type="parTrans" cxnId="{2C36C343-D311-40A0-82A7-A77E9E823A99}">
      <dgm:prSet/>
      <dgm:spPr>
        <a:xfrm rot="5400000">
          <a:off x="4320349" y="4080784"/>
          <a:ext cx="503300" cy="32871"/>
        </a:xfrm>
        <a:custGeom>
          <a:avLst/>
          <a:gdLst/>
          <a:ahLst/>
          <a:cxnLst/>
          <a:rect l="0" t="0" r="0" b="0"/>
          <a:pathLst>
            <a:path>
              <a:moveTo>
                <a:pt x="0" y="16435"/>
              </a:moveTo>
              <a:lnTo>
                <a:pt x="503300" y="16435"/>
              </a:lnTo>
            </a:path>
          </a:pathLst>
        </a:custGeom>
      </dgm:spPr>
      <dgm:t>
        <a:bodyPr/>
        <a:lstStyle/>
        <a:p>
          <a:pPr>
            <a:buNone/>
          </a:pPr>
          <a:endParaRPr lang="en-US">
            <a:solidFill>
              <a:sysClr val="windowText" lastClr="000000">
                <a:hueOff val="0"/>
                <a:satOff val="0"/>
                <a:lumOff val="0"/>
                <a:alphaOff val="0"/>
              </a:sysClr>
            </a:solidFill>
            <a:latin typeface="Calibri" panose="020F0502020204030204"/>
            <a:ea typeface="+mn-ea"/>
            <a:cs typeface="+mn-cs"/>
          </a:endParaRPr>
        </a:p>
      </dgm:t>
    </dgm:pt>
    <dgm:pt modelId="{AE43C3AB-A45A-46EC-A60B-C3580332A31E}" type="sibTrans" cxnId="{2C36C343-D311-40A0-82A7-A77E9E823A99}">
      <dgm:prSet/>
      <dgm:spPr/>
      <dgm:t>
        <a:bodyPr/>
        <a:lstStyle/>
        <a:p>
          <a:endParaRPr lang="en-US"/>
        </a:p>
      </dgm:t>
    </dgm:pt>
    <dgm:pt modelId="{7E7FD40B-45CC-4BEC-B450-D49C4EC3A846}">
      <dgm:prSet/>
      <dgm:spPr>
        <a:xfrm>
          <a:off x="1855069" y="3262294"/>
          <a:ext cx="1669851" cy="1669851"/>
        </a:xfrm>
        <a:prstGeom prst="ellipse">
          <a:avLst/>
        </a:prstGeom>
      </dgm:spPr>
      <dgm:t>
        <a:bodyPr/>
        <a:lstStyle/>
        <a:p>
          <a:pPr>
            <a:buNone/>
          </a:pPr>
          <a:r>
            <a:rPr lang="en-US">
              <a:latin typeface="Calibri" panose="020F0502020204030204"/>
              <a:ea typeface="+mn-ea"/>
              <a:cs typeface="+mn-cs"/>
            </a:rPr>
            <a:t>Registerable Name</a:t>
          </a:r>
          <a:endParaRPr lang="en-US" dirty="0">
            <a:latin typeface="Calibri" panose="020F0502020204030204"/>
            <a:ea typeface="+mn-ea"/>
            <a:cs typeface="+mn-cs"/>
          </a:endParaRPr>
        </a:p>
      </dgm:t>
    </dgm:pt>
    <dgm:pt modelId="{5D336103-1EA4-4410-A726-A610F728042E}" type="parTrans" cxnId="{6E7ADE7B-51BE-49E1-8A99-868B0CE50FA0}">
      <dgm:prSet/>
      <dgm:spPr>
        <a:xfrm rot="9000000">
          <a:off x="3379347" y="3537496"/>
          <a:ext cx="503300" cy="32871"/>
        </a:xfrm>
        <a:custGeom>
          <a:avLst/>
          <a:gdLst/>
          <a:ahLst/>
          <a:cxnLst/>
          <a:rect l="0" t="0" r="0" b="0"/>
          <a:pathLst>
            <a:path>
              <a:moveTo>
                <a:pt x="0" y="16435"/>
              </a:moveTo>
              <a:lnTo>
                <a:pt x="503300" y="16435"/>
              </a:lnTo>
            </a:path>
          </a:pathLst>
        </a:custGeom>
      </dgm:spPr>
      <dgm:t>
        <a:bodyPr/>
        <a:lstStyle/>
        <a:p>
          <a:pPr>
            <a:buNone/>
          </a:pPr>
          <a:endParaRPr lang="en-US">
            <a:solidFill>
              <a:sysClr val="windowText" lastClr="000000">
                <a:hueOff val="0"/>
                <a:satOff val="0"/>
                <a:lumOff val="0"/>
                <a:alphaOff val="0"/>
              </a:sysClr>
            </a:solidFill>
            <a:latin typeface="Calibri" panose="020F0502020204030204"/>
            <a:ea typeface="+mn-ea"/>
            <a:cs typeface="+mn-cs"/>
          </a:endParaRPr>
        </a:p>
      </dgm:t>
    </dgm:pt>
    <dgm:pt modelId="{C142FE7D-7F3C-41E6-9051-8EFD9AB6DE72}" type="sibTrans" cxnId="{6E7ADE7B-51BE-49E1-8A99-868B0CE50FA0}">
      <dgm:prSet/>
      <dgm:spPr/>
      <dgm:t>
        <a:bodyPr/>
        <a:lstStyle/>
        <a:p>
          <a:endParaRPr lang="en-US"/>
        </a:p>
      </dgm:t>
    </dgm:pt>
    <dgm:pt modelId="{110DE872-C94C-4A13-BA72-81B971891C59}">
      <dgm:prSet/>
      <dgm:spPr>
        <a:xfrm>
          <a:off x="1855069" y="1089142"/>
          <a:ext cx="1669851" cy="1669851"/>
        </a:xfrm>
        <a:prstGeom prst="ellipse">
          <a:avLst/>
        </a:prstGeom>
      </dgm:spPr>
      <dgm:t>
        <a:bodyPr/>
        <a:lstStyle/>
        <a:p>
          <a:pPr>
            <a:buNone/>
          </a:pPr>
          <a:r>
            <a:rPr lang="en-US">
              <a:latin typeface="Calibri" panose="020F0502020204030204"/>
              <a:ea typeface="+mn-ea"/>
              <a:cs typeface="+mn-cs"/>
            </a:rPr>
            <a:t>Recognition</a:t>
          </a:r>
          <a:endParaRPr lang="en-US" dirty="0">
            <a:latin typeface="Calibri" panose="020F0502020204030204"/>
            <a:ea typeface="+mn-ea"/>
            <a:cs typeface="+mn-cs"/>
          </a:endParaRPr>
        </a:p>
      </dgm:t>
    </dgm:pt>
    <dgm:pt modelId="{8308A8CB-DEB0-4B5E-B433-92E036D1F2C0}" type="parTrans" cxnId="{FE6C8952-8F21-4C44-B532-66448F24F16F}">
      <dgm:prSet/>
      <dgm:spPr>
        <a:xfrm rot="12600000">
          <a:off x="3379347" y="2450920"/>
          <a:ext cx="503300" cy="32871"/>
        </a:xfrm>
        <a:custGeom>
          <a:avLst/>
          <a:gdLst/>
          <a:ahLst/>
          <a:cxnLst/>
          <a:rect l="0" t="0" r="0" b="0"/>
          <a:pathLst>
            <a:path>
              <a:moveTo>
                <a:pt x="0" y="16435"/>
              </a:moveTo>
              <a:lnTo>
                <a:pt x="503300" y="16435"/>
              </a:lnTo>
            </a:path>
          </a:pathLst>
        </a:custGeom>
      </dgm:spPr>
      <dgm:t>
        <a:bodyPr/>
        <a:lstStyle/>
        <a:p>
          <a:pPr>
            <a:buNone/>
          </a:pPr>
          <a:endParaRPr lang="en-US">
            <a:solidFill>
              <a:sysClr val="windowText" lastClr="000000">
                <a:hueOff val="0"/>
                <a:satOff val="0"/>
                <a:lumOff val="0"/>
                <a:alphaOff val="0"/>
              </a:sysClr>
            </a:solidFill>
            <a:latin typeface="Calibri" panose="020F0502020204030204"/>
            <a:ea typeface="+mn-ea"/>
            <a:cs typeface="+mn-cs"/>
          </a:endParaRPr>
        </a:p>
      </dgm:t>
    </dgm:pt>
    <dgm:pt modelId="{B6D6FE1A-CC8E-4D93-8130-7B68267353E5}" type="sibTrans" cxnId="{FE6C8952-8F21-4C44-B532-66448F24F16F}">
      <dgm:prSet/>
      <dgm:spPr/>
      <dgm:t>
        <a:bodyPr/>
        <a:lstStyle/>
        <a:p>
          <a:endParaRPr lang="en-US"/>
        </a:p>
      </dgm:t>
    </dgm:pt>
    <dgm:pt modelId="{8022C368-3B3F-4F4F-B8EB-28470370F4CC}" type="pres">
      <dgm:prSet presAssocID="{DE213252-635B-44B5-AC51-133C3904B0B0}" presName="cycle" presStyleCnt="0">
        <dgm:presLayoutVars>
          <dgm:chMax val="1"/>
          <dgm:dir/>
          <dgm:animLvl val="ctr"/>
          <dgm:resizeHandles val="exact"/>
        </dgm:presLayoutVars>
      </dgm:prSet>
      <dgm:spPr/>
    </dgm:pt>
    <dgm:pt modelId="{660545D2-6A89-4E37-A09C-6B3908021E61}" type="pres">
      <dgm:prSet presAssocID="{3923F29F-CA25-4F92-88F5-5C867E52C922}" presName="centerShape" presStyleLbl="node0" presStyleIdx="0" presStyleCnt="1"/>
      <dgm:spPr/>
    </dgm:pt>
    <dgm:pt modelId="{7FF1CE88-5754-431C-9D65-A9267CE0539F}" type="pres">
      <dgm:prSet presAssocID="{BEE474C0-2D93-43B4-A00A-012AB9857612}" presName="Name9" presStyleLbl="parChTrans1D2" presStyleIdx="0" presStyleCnt="6"/>
      <dgm:spPr/>
    </dgm:pt>
    <dgm:pt modelId="{F7545BEF-EFF7-4407-881C-60899BE85C30}" type="pres">
      <dgm:prSet presAssocID="{BEE474C0-2D93-43B4-A00A-012AB9857612}" presName="connTx" presStyleLbl="parChTrans1D2" presStyleIdx="0" presStyleCnt="6"/>
      <dgm:spPr/>
    </dgm:pt>
    <dgm:pt modelId="{D4FC98D2-8D85-485E-AEE5-D53C5C1C22E0}" type="pres">
      <dgm:prSet presAssocID="{C5B9C7BD-2303-469F-B77A-6863FA49C352}" presName="node" presStyleLbl="node1" presStyleIdx="0" presStyleCnt="6">
        <dgm:presLayoutVars>
          <dgm:bulletEnabled val="1"/>
        </dgm:presLayoutVars>
      </dgm:prSet>
      <dgm:spPr/>
    </dgm:pt>
    <dgm:pt modelId="{C3B10C7D-CCE9-40BF-B380-8B85946B0D84}" type="pres">
      <dgm:prSet presAssocID="{203DDA83-8A66-4C39-AA5C-DCF7AF9B9333}" presName="Name9" presStyleLbl="parChTrans1D2" presStyleIdx="1" presStyleCnt="6"/>
      <dgm:spPr/>
    </dgm:pt>
    <dgm:pt modelId="{F79DF9E2-1E46-4B1D-8D0F-5E74F96FA434}" type="pres">
      <dgm:prSet presAssocID="{203DDA83-8A66-4C39-AA5C-DCF7AF9B9333}" presName="connTx" presStyleLbl="parChTrans1D2" presStyleIdx="1" presStyleCnt="6"/>
      <dgm:spPr/>
    </dgm:pt>
    <dgm:pt modelId="{C5EB2961-9983-4A39-8825-B9667378FE7D}" type="pres">
      <dgm:prSet presAssocID="{C8466DD2-E269-4645-84CA-430FC4B3E9EA}" presName="node" presStyleLbl="node1" presStyleIdx="1" presStyleCnt="6">
        <dgm:presLayoutVars>
          <dgm:bulletEnabled val="1"/>
        </dgm:presLayoutVars>
      </dgm:prSet>
      <dgm:spPr/>
    </dgm:pt>
    <dgm:pt modelId="{FD9F4DDA-4D0F-47A4-83F8-9248216509C5}" type="pres">
      <dgm:prSet presAssocID="{12111EAB-38ED-431F-B0DB-BD1396F8FE57}" presName="Name9" presStyleLbl="parChTrans1D2" presStyleIdx="2" presStyleCnt="6"/>
      <dgm:spPr/>
    </dgm:pt>
    <dgm:pt modelId="{00E6BAE8-D5EB-4354-8DD4-62A7D4E514BA}" type="pres">
      <dgm:prSet presAssocID="{12111EAB-38ED-431F-B0DB-BD1396F8FE57}" presName="connTx" presStyleLbl="parChTrans1D2" presStyleIdx="2" presStyleCnt="6"/>
      <dgm:spPr/>
    </dgm:pt>
    <dgm:pt modelId="{41E027EF-E446-4B50-9C01-FE0433060664}" type="pres">
      <dgm:prSet presAssocID="{10C92BED-AB25-47B0-81C1-EE0FE7574C3C}" presName="node" presStyleLbl="node1" presStyleIdx="2" presStyleCnt="6">
        <dgm:presLayoutVars>
          <dgm:bulletEnabled val="1"/>
        </dgm:presLayoutVars>
      </dgm:prSet>
      <dgm:spPr/>
    </dgm:pt>
    <dgm:pt modelId="{705A0163-32FA-4604-93A7-CBE978F86FF7}" type="pres">
      <dgm:prSet presAssocID="{5826728E-523E-4135-B0E8-F00C07E1245B}" presName="Name9" presStyleLbl="parChTrans1D2" presStyleIdx="3" presStyleCnt="6"/>
      <dgm:spPr/>
    </dgm:pt>
    <dgm:pt modelId="{1657AFF7-1FDC-4105-917F-B7663EBD2013}" type="pres">
      <dgm:prSet presAssocID="{5826728E-523E-4135-B0E8-F00C07E1245B}" presName="connTx" presStyleLbl="parChTrans1D2" presStyleIdx="3" presStyleCnt="6"/>
      <dgm:spPr/>
    </dgm:pt>
    <dgm:pt modelId="{BEEC75B3-C532-41DF-8FFC-FC5FD7E2F787}" type="pres">
      <dgm:prSet presAssocID="{C0C4C3F2-26A0-47D0-82B8-F271BE783336}" presName="node" presStyleLbl="node1" presStyleIdx="3" presStyleCnt="6">
        <dgm:presLayoutVars>
          <dgm:bulletEnabled val="1"/>
        </dgm:presLayoutVars>
      </dgm:prSet>
      <dgm:spPr/>
    </dgm:pt>
    <dgm:pt modelId="{B8EBEC6A-0189-454E-A65C-437CBA73B0E5}" type="pres">
      <dgm:prSet presAssocID="{5D336103-1EA4-4410-A726-A610F728042E}" presName="Name9" presStyleLbl="parChTrans1D2" presStyleIdx="4" presStyleCnt="6"/>
      <dgm:spPr/>
    </dgm:pt>
    <dgm:pt modelId="{A2104465-1719-4149-826A-6E11CC592BB2}" type="pres">
      <dgm:prSet presAssocID="{5D336103-1EA4-4410-A726-A610F728042E}" presName="connTx" presStyleLbl="parChTrans1D2" presStyleIdx="4" presStyleCnt="6"/>
      <dgm:spPr/>
    </dgm:pt>
    <dgm:pt modelId="{305CB97A-21FC-4D00-B29C-C0D6FD21F3B6}" type="pres">
      <dgm:prSet presAssocID="{7E7FD40B-45CC-4BEC-B450-D49C4EC3A846}" presName="node" presStyleLbl="node1" presStyleIdx="4" presStyleCnt="6">
        <dgm:presLayoutVars>
          <dgm:bulletEnabled val="1"/>
        </dgm:presLayoutVars>
      </dgm:prSet>
      <dgm:spPr/>
    </dgm:pt>
    <dgm:pt modelId="{DDBF494E-D54E-4663-A385-5245359CF28D}" type="pres">
      <dgm:prSet presAssocID="{8308A8CB-DEB0-4B5E-B433-92E036D1F2C0}" presName="Name9" presStyleLbl="parChTrans1D2" presStyleIdx="5" presStyleCnt="6"/>
      <dgm:spPr/>
    </dgm:pt>
    <dgm:pt modelId="{7CE3F383-BDC3-4C1D-AB91-3E6E0E1773D4}" type="pres">
      <dgm:prSet presAssocID="{8308A8CB-DEB0-4B5E-B433-92E036D1F2C0}" presName="connTx" presStyleLbl="parChTrans1D2" presStyleIdx="5" presStyleCnt="6"/>
      <dgm:spPr/>
    </dgm:pt>
    <dgm:pt modelId="{1D5DC76B-31D4-4DDE-A4D4-C4882A25DBB8}" type="pres">
      <dgm:prSet presAssocID="{110DE872-C94C-4A13-BA72-81B971891C59}" presName="node" presStyleLbl="node1" presStyleIdx="5" presStyleCnt="6">
        <dgm:presLayoutVars>
          <dgm:bulletEnabled val="1"/>
        </dgm:presLayoutVars>
      </dgm:prSet>
      <dgm:spPr/>
    </dgm:pt>
  </dgm:ptLst>
  <dgm:cxnLst>
    <dgm:cxn modelId="{6DA7F201-1F1A-4A02-80AD-908886ACCC7C}" type="presOf" srcId="{C0C4C3F2-26A0-47D0-82B8-F271BE783336}" destId="{BEEC75B3-C532-41DF-8FFC-FC5FD7E2F787}" srcOrd="0" destOrd="0" presId="urn:microsoft.com/office/officeart/2005/8/layout/radial1"/>
    <dgm:cxn modelId="{1E78E405-F722-487C-BEF3-CD7E110568F7}" type="presOf" srcId="{5826728E-523E-4135-B0E8-F00C07E1245B}" destId="{1657AFF7-1FDC-4105-917F-B7663EBD2013}" srcOrd="1" destOrd="0" presId="urn:microsoft.com/office/officeart/2005/8/layout/radial1"/>
    <dgm:cxn modelId="{E72C2A0C-823E-45A5-B96E-6A833BC36DA2}" type="presOf" srcId="{5826728E-523E-4135-B0E8-F00C07E1245B}" destId="{705A0163-32FA-4604-93A7-CBE978F86FF7}" srcOrd="0" destOrd="0" presId="urn:microsoft.com/office/officeart/2005/8/layout/radial1"/>
    <dgm:cxn modelId="{1BE3D02A-F412-4F0E-9486-239877BED71E}" srcId="{3923F29F-CA25-4F92-88F5-5C867E52C922}" destId="{10C92BED-AB25-47B0-81C1-EE0FE7574C3C}" srcOrd="2" destOrd="0" parTransId="{12111EAB-38ED-431F-B0DB-BD1396F8FE57}" sibTransId="{0996913F-40DD-4092-98D6-B4DA12A23C26}"/>
    <dgm:cxn modelId="{D16C2338-3396-4545-92BF-B43672AB80FD}" srcId="{DE213252-635B-44B5-AC51-133C3904B0B0}" destId="{3923F29F-CA25-4F92-88F5-5C867E52C922}" srcOrd="0" destOrd="0" parTransId="{26CAFBE3-083C-453B-BF61-45CEEA92214C}" sibTransId="{7A652255-C781-45F9-99A3-50A6EBFE4030}"/>
    <dgm:cxn modelId="{6F6A995C-4802-47D7-9645-C8C34DB1EF29}" type="presOf" srcId="{C5B9C7BD-2303-469F-B77A-6863FA49C352}" destId="{D4FC98D2-8D85-485E-AEE5-D53C5C1C22E0}" srcOrd="0" destOrd="0" presId="urn:microsoft.com/office/officeart/2005/8/layout/radial1"/>
    <dgm:cxn modelId="{2C36C343-D311-40A0-82A7-A77E9E823A99}" srcId="{3923F29F-CA25-4F92-88F5-5C867E52C922}" destId="{C0C4C3F2-26A0-47D0-82B8-F271BE783336}" srcOrd="3" destOrd="0" parTransId="{5826728E-523E-4135-B0E8-F00C07E1245B}" sibTransId="{AE43C3AB-A45A-46EC-A60B-C3580332A31E}"/>
    <dgm:cxn modelId="{B376EA64-A387-4909-9A19-860CBA393DB3}" type="presOf" srcId="{DE213252-635B-44B5-AC51-133C3904B0B0}" destId="{8022C368-3B3F-4F4F-B8EB-28470370F4CC}" srcOrd="0" destOrd="0" presId="urn:microsoft.com/office/officeart/2005/8/layout/radial1"/>
    <dgm:cxn modelId="{F237C566-4BF6-4A25-8710-25225B8087F0}" srcId="{3923F29F-CA25-4F92-88F5-5C867E52C922}" destId="{C5B9C7BD-2303-469F-B77A-6863FA49C352}" srcOrd="0" destOrd="0" parTransId="{BEE474C0-2D93-43B4-A00A-012AB9857612}" sibTransId="{DB3BF90D-C1DB-49D9-B4C7-01BACEB40BB6}"/>
    <dgm:cxn modelId="{90B24968-BE15-4B35-8738-A2EF0222619D}" type="presOf" srcId="{BEE474C0-2D93-43B4-A00A-012AB9857612}" destId="{7FF1CE88-5754-431C-9D65-A9267CE0539F}" srcOrd="0" destOrd="0" presId="urn:microsoft.com/office/officeart/2005/8/layout/radial1"/>
    <dgm:cxn modelId="{AA14EC4D-A9AA-446F-A86F-F4DBD899D201}" type="presOf" srcId="{203DDA83-8A66-4C39-AA5C-DCF7AF9B9333}" destId="{F79DF9E2-1E46-4B1D-8D0F-5E74F96FA434}" srcOrd="1" destOrd="0" presId="urn:microsoft.com/office/officeart/2005/8/layout/radial1"/>
    <dgm:cxn modelId="{FE6C8952-8F21-4C44-B532-66448F24F16F}" srcId="{3923F29F-CA25-4F92-88F5-5C867E52C922}" destId="{110DE872-C94C-4A13-BA72-81B971891C59}" srcOrd="5" destOrd="0" parTransId="{8308A8CB-DEB0-4B5E-B433-92E036D1F2C0}" sibTransId="{B6D6FE1A-CC8E-4D93-8130-7B68267353E5}"/>
    <dgm:cxn modelId="{3D6E2355-00DF-4285-A3DE-81D23232CAB7}" type="presOf" srcId="{10C92BED-AB25-47B0-81C1-EE0FE7574C3C}" destId="{41E027EF-E446-4B50-9C01-FE0433060664}" srcOrd="0" destOrd="0" presId="urn:microsoft.com/office/officeart/2005/8/layout/radial1"/>
    <dgm:cxn modelId="{2DFD665A-32E2-4C15-85ED-F81F4F8B0A43}" type="presOf" srcId="{BEE474C0-2D93-43B4-A00A-012AB9857612}" destId="{F7545BEF-EFF7-4407-881C-60899BE85C30}" srcOrd="1" destOrd="0" presId="urn:microsoft.com/office/officeart/2005/8/layout/radial1"/>
    <dgm:cxn modelId="{6E7ADE7B-51BE-49E1-8A99-868B0CE50FA0}" srcId="{3923F29F-CA25-4F92-88F5-5C867E52C922}" destId="{7E7FD40B-45CC-4BEC-B450-D49C4EC3A846}" srcOrd="4" destOrd="0" parTransId="{5D336103-1EA4-4410-A726-A610F728042E}" sibTransId="{C142FE7D-7F3C-41E6-9051-8EFD9AB6DE72}"/>
    <dgm:cxn modelId="{E7F9967F-D106-4EF3-9073-D43F3AEE6839}" type="presOf" srcId="{110DE872-C94C-4A13-BA72-81B971891C59}" destId="{1D5DC76B-31D4-4DDE-A4D4-C4882A25DBB8}" srcOrd="0" destOrd="0" presId="urn:microsoft.com/office/officeart/2005/8/layout/radial1"/>
    <dgm:cxn modelId="{D7A7F383-E8FC-438C-B071-BD4D561126BB}" type="presOf" srcId="{5D336103-1EA4-4410-A726-A610F728042E}" destId="{A2104465-1719-4149-826A-6E11CC592BB2}" srcOrd="1" destOrd="0" presId="urn:microsoft.com/office/officeart/2005/8/layout/radial1"/>
    <dgm:cxn modelId="{9447F384-FAD7-42F4-8867-6954F9767C7C}" type="presOf" srcId="{3923F29F-CA25-4F92-88F5-5C867E52C922}" destId="{660545D2-6A89-4E37-A09C-6B3908021E61}" srcOrd="0" destOrd="0" presId="urn:microsoft.com/office/officeart/2005/8/layout/radial1"/>
    <dgm:cxn modelId="{51FE3987-ED85-44A0-A1CE-C7EB025095AA}" type="presOf" srcId="{8308A8CB-DEB0-4B5E-B433-92E036D1F2C0}" destId="{7CE3F383-BDC3-4C1D-AB91-3E6E0E1773D4}" srcOrd="1" destOrd="0" presId="urn:microsoft.com/office/officeart/2005/8/layout/radial1"/>
    <dgm:cxn modelId="{27FB86A1-2B00-4C66-B021-12984B824045}" type="presOf" srcId="{12111EAB-38ED-431F-B0DB-BD1396F8FE57}" destId="{00E6BAE8-D5EB-4354-8DD4-62A7D4E514BA}" srcOrd="1" destOrd="0" presId="urn:microsoft.com/office/officeart/2005/8/layout/radial1"/>
    <dgm:cxn modelId="{6C9CB3D7-C29F-4571-A1AF-BEB1577FFF98}" type="presOf" srcId="{7E7FD40B-45CC-4BEC-B450-D49C4EC3A846}" destId="{305CB97A-21FC-4D00-B29C-C0D6FD21F3B6}" srcOrd="0" destOrd="0" presId="urn:microsoft.com/office/officeart/2005/8/layout/radial1"/>
    <dgm:cxn modelId="{6B582EE4-37EF-4CB1-94F4-8C0592A9A1FB}" srcId="{3923F29F-CA25-4F92-88F5-5C867E52C922}" destId="{C8466DD2-E269-4645-84CA-430FC4B3E9EA}" srcOrd="1" destOrd="0" parTransId="{203DDA83-8A66-4C39-AA5C-DCF7AF9B9333}" sibTransId="{C3B786AF-1E1B-40F4-A789-7E6976DD5ED1}"/>
    <dgm:cxn modelId="{F90ED0ED-D773-4C4B-8A75-0F4EE2AFA9EB}" type="presOf" srcId="{12111EAB-38ED-431F-B0DB-BD1396F8FE57}" destId="{FD9F4DDA-4D0F-47A4-83F8-9248216509C5}" srcOrd="0" destOrd="0" presId="urn:microsoft.com/office/officeart/2005/8/layout/radial1"/>
    <dgm:cxn modelId="{01C6A3F3-0825-4153-B3CB-E1AD74BF4DF8}" type="presOf" srcId="{203DDA83-8A66-4C39-AA5C-DCF7AF9B9333}" destId="{C3B10C7D-CCE9-40BF-B380-8B85946B0D84}" srcOrd="0" destOrd="0" presId="urn:microsoft.com/office/officeart/2005/8/layout/radial1"/>
    <dgm:cxn modelId="{B5732BFC-4BCF-4650-8B31-12AF2501DF57}" type="presOf" srcId="{C8466DD2-E269-4645-84CA-430FC4B3E9EA}" destId="{C5EB2961-9983-4A39-8825-B9667378FE7D}" srcOrd="0" destOrd="0" presId="urn:microsoft.com/office/officeart/2005/8/layout/radial1"/>
    <dgm:cxn modelId="{3FBB31FC-F567-4283-A9B8-73EA5241B3F8}" type="presOf" srcId="{5D336103-1EA4-4410-A726-A610F728042E}" destId="{B8EBEC6A-0189-454E-A65C-437CBA73B0E5}" srcOrd="0" destOrd="0" presId="urn:microsoft.com/office/officeart/2005/8/layout/radial1"/>
    <dgm:cxn modelId="{C55E2BFD-3B10-4A20-89AE-1C7F4B456291}" type="presOf" srcId="{8308A8CB-DEB0-4B5E-B433-92E036D1F2C0}" destId="{DDBF494E-D54E-4663-A385-5245359CF28D}" srcOrd="0" destOrd="0" presId="urn:microsoft.com/office/officeart/2005/8/layout/radial1"/>
    <dgm:cxn modelId="{20C44E58-7481-401E-8C20-9D1CECBC5632}" type="presParOf" srcId="{8022C368-3B3F-4F4F-B8EB-28470370F4CC}" destId="{660545D2-6A89-4E37-A09C-6B3908021E61}" srcOrd="0" destOrd="0" presId="urn:microsoft.com/office/officeart/2005/8/layout/radial1"/>
    <dgm:cxn modelId="{EB733248-E0C3-44A9-ADE9-7C7A2BF76EAE}" type="presParOf" srcId="{8022C368-3B3F-4F4F-B8EB-28470370F4CC}" destId="{7FF1CE88-5754-431C-9D65-A9267CE0539F}" srcOrd="1" destOrd="0" presId="urn:microsoft.com/office/officeart/2005/8/layout/radial1"/>
    <dgm:cxn modelId="{6699B996-6E14-4EB2-92C2-3566E31E8023}" type="presParOf" srcId="{7FF1CE88-5754-431C-9D65-A9267CE0539F}" destId="{F7545BEF-EFF7-4407-881C-60899BE85C30}" srcOrd="0" destOrd="0" presId="urn:microsoft.com/office/officeart/2005/8/layout/radial1"/>
    <dgm:cxn modelId="{2C152978-28F4-409D-A691-322BCD7875E8}" type="presParOf" srcId="{8022C368-3B3F-4F4F-B8EB-28470370F4CC}" destId="{D4FC98D2-8D85-485E-AEE5-D53C5C1C22E0}" srcOrd="2" destOrd="0" presId="urn:microsoft.com/office/officeart/2005/8/layout/radial1"/>
    <dgm:cxn modelId="{09246A10-AD53-40C2-B827-4D9818EC7DB4}" type="presParOf" srcId="{8022C368-3B3F-4F4F-B8EB-28470370F4CC}" destId="{C3B10C7D-CCE9-40BF-B380-8B85946B0D84}" srcOrd="3" destOrd="0" presId="urn:microsoft.com/office/officeart/2005/8/layout/radial1"/>
    <dgm:cxn modelId="{AEC65798-09CA-4431-8904-618A7971D22A}" type="presParOf" srcId="{C3B10C7D-CCE9-40BF-B380-8B85946B0D84}" destId="{F79DF9E2-1E46-4B1D-8D0F-5E74F96FA434}" srcOrd="0" destOrd="0" presId="urn:microsoft.com/office/officeart/2005/8/layout/radial1"/>
    <dgm:cxn modelId="{6D0E7306-3AED-4B04-8B4A-4BAC29C81547}" type="presParOf" srcId="{8022C368-3B3F-4F4F-B8EB-28470370F4CC}" destId="{C5EB2961-9983-4A39-8825-B9667378FE7D}" srcOrd="4" destOrd="0" presId="urn:microsoft.com/office/officeart/2005/8/layout/radial1"/>
    <dgm:cxn modelId="{5A704CB9-12D0-46DB-9F45-FFE12042101C}" type="presParOf" srcId="{8022C368-3B3F-4F4F-B8EB-28470370F4CC}" destId="{FD9F4DDA-4D0F-47A4-83F8-9248216509C5}" srcOrd="5" destOrd="0" presId="urn:microsoft.com/office/officeart/2005/8/layout/radial1"/>
    <dgm:cxn modelId="{AFC90A31-1759-42EA-9C94-5594FFB0769F}" type="presParOf" srcId="{FD9F4DDA-4D0F-47A4-83F8-9248216509C5}" destId="{00E6BAE8-D5EB-4354-8DD4-62A7D4E514BA}" srcOrd="0" destOrd="0" presId="urn:microsoft.com/office/officeart/2005/8/layout/radial1"/>
    <dgm:cxn modelId="{DC2FA408-A525-4E04-B204-16C7EEA42695}" type="presParOf" srcId="{8022C368-3B3F-4F4F-B8EB-28470370F4CC}" destId="{41E027EF-E446-4B50-9C01-FE0433060664}" srcOrd="6" destOrd="0" presId="urn:microsoft.com/office/officeart/2005/8/layout/radial1"/>
    <dgm:cxn modelId="{A95AF07C-6B55-4D5C-9D2B-CDB5B4F41219}" type="presParOf" srcId="{8022C368-3B3F-4F4F-B8EB-28470370F4CC}" destId="{705A0163-32FA-4604-93A7-CBE978F86FF7}" srcOrd="7" destOrd="0" presId="urn:microsoft.com/office/officeart/2005/8/layout/radial1"/>
    <dgm:cxn modelId="{9DC46AE1-49F1-4B54-9D5C-FA536831D53A}" type="presParOf" srcId="{705A0163-32FA-4604-93A7-CBE978F86FF7}" destId="{1657AFF7-1FDC-4105-917F-B7663EBD2013}" srcOrd="0" destOrd="0" presId="urn:microsoft.com/office/officeart/2005/8/layout/radial1"/>
    <dgm:cxn modelId="{DD870842-4171-481D-8677-A358EE7F296E}" type="presParOf" srcId="{8022C368-3B3F-4F4F-B8EB-28470370F4CC}" destId="{BEEC75B3-C532-41DF-8FFC-FC5FD7E2F787}" srcOrd="8" destOrd="0" presId="urn:microsoft.com/office/officeart/2005/8/layout/radial1"/>
    <dgm:cxn modelId="{B3DD2BE6-CDE4-4CC5-A39B-4A500C9DE986}" type="presParOf" srcId="{8022C368-3B3F-4F4F-B8EB-28470370F4CC}" destId="{B8EBEC6A-0189-454E-A65C-437CBA73B0E5}" srcOrd="9" destOrd="0" presId="urn:microsoft.com/office/officeart/2005/8/layout/radial1"/>
    <dgm:cxn modelId="{2895AE5A-7686-48CD-A4B4-1C0D65DD3E40}" type="presParOf" srcId="{B8EBEC6A-0189-454E-A65C-437CBA73B0E5}" destId="{A2104465-1719-4149-826A-6E11CC592BB2}" srcOrd="0" destOrd="0" presId="urn:microsoft.com/office/officeart/2005/8/layout/radial1"/>
    <dgm:cxn modelId="{E3B1862E-1528-4A81-888B-5DA8EF20A791}" type="presParOf" srcId="{8022C368-3B3F-4F4F-B8EB-28470370F4CC}" destId="{305CB97A-21FC-4D00-B29C-C0D6FD21F3B6}" srcOrd="10" destOrd="0" presId="urn:microsoft.com/office/officeart/2005/8/layout/radial1"/>
    <dgm:cxn modelId="{B77D6F18-F62B-4531-8C4B-603AA27CD9FC}" type="presParOf" srcId="{8022C368-3B3F-4F4F-B8EB-28470370F4CC}" destId="{DDBF494E-D54E-4663-A385-5245359CF28D}" srcOrd="11" destOrd="0" presId="urn:microsoft.com/office/officeart/2005/8/layout/radial1"/>
    <dgm:cxn modelId="{03CB23B5-CFE1-425F-8D88-B335DA6325D4}" type="presParOf" srcId="{DDBF494E-D54E-4663-A385-5245359CF28D}" destId="{7CE3F383-BDC3-4C1D-AB91-3E6E0E1773D4}" srcOrd="0" destOrd="0" presId="urn:microsoft.com/office/officeart/2005/8/layout/radial1"/>
    <dgm:cxn modelId="{7828CAE2-449D-462B-B7AB-88C31EE0DBFD}" type="presParOf" srcId="{8022C368-3B3F-4F4F-B8EB-28470370F4CC}" destId="{1D5DC76B-31D4-4DDE-A4D4-C4882A25DBB8}" srcOrd="12" destOrd="0" presId="urn:microsoft.com/office/officeart/2005/8/layout/radial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60545D2-6A89-4E37-A09C-6B3908021E61}">
      <dsp:nvSpPr>
        <dsp:cNvPr id="0" name=""/>
        <dsp:cNvSpPr/>
      </dsp:nvSpPr>
      <dsp:spPr>
        <a:xfrm>
          <a:off x="3911203" y="1723643"/>
          <a:ext cx="1321593" cy="1321593"/>
        </a:xfrm>
        <a:prstGeom prst="ellipse">
          <a:avLst/>
        </a:prstGeom>
        <a:solidFill>
          <a:schemeClr val="accent6">
            <a:shade val="60000"/>
            <a:hueOff val="0"/>
            <a:satOff val="0"/>
            <a:lumOff val="0"/>
            <a:alphaOff val="0"/>
          </a:schemeClr>
        </a:solidFill>
        <a:ln>
          <a:noFill/>
        </a:ln>
        <a:effectLst/>
        <a:sp3d extrusionH="50600" prstMaterial="plastic">
          <a:bevelT w="101600" h="80600" prst="relaxedInset"/>
          <a:bevelB w="80600" h="80600" prst="relaxedInset"/>
        </a:sp3d>
      </dsp:spPr>
      <dsp:style>
        <a:lnRef idx="0">
          <a:scrgbClr r="0" g="0" b="0"/>
        </a:lnRef>
        <a:fillRef idx="1">
          <a:scrgbClr r="0" g="0" b="0"/>
        </a:fillRef>
        <a:effectRef idx="1">
          <a:scrgbClr r="0" g="0" b="0"/>
        </a:effectRef>
        <a:fontRef idx="minor">
          <a:schemeClr val="dk1"/>
        </a:fontRef>
      </dsp:style>
      <dsp:txBody>
        <a:bodyPr spcFirstLastPara="0" vert="horz" wrap="square" lIns="18415" tIns="18415" rIns="18415" bIns="18415" numCol="1" spcCol="1270" anchor="ctr" anchorCtr="0">
          <a:noAutofit/>
        </a:bodyPr>
        <a:lstStyle/>
        <a:p>
          <a:pPr marL="0" lvl="0" indent="0" algn="ctr" defTabSz="1289050">
            <a:lnSpc>
              <a:spcPct val="90000"/>
            </a:lnSpc>
            <a:spcBef>
              <a:spcPct val="0"/>
            </a:spcBef>
            <a:spcAft>
              <a:spcPct val="35000"/>
            </a:spcAft>
            <a:buNone/>
          </a:pPr>
          <a:r>
            <a:rPr lang="en-US" sz="2900" kern="1200">
              <a:latin typeface="Calibri" panose="020F0502020204030204"/>
              <a:ea typeface="+mn-ea"/>
              <a:cs typeface="+mn-cs"/>
            </a:rPr>
            <a:t>The Brand</a:t>
          </a:r>
          <a:endParaRPr lang="en-US" sz="2900" kern="1200" dirty="0">
            <a:latin typeface="Calibri" panose="020F0502020204030204"/>
            <a:ea typeface="+mn-ea"/>
            <a:cs typeface="+mn-cs"/>
          </a:endParaRPr>
        </a:p>
      </dsp:txBody>
      <dsp:txXfrm>
        <a:off x="4104746" y="1917186"/>
        <a:ext cx="934507" cy="934507"/>
      </dsp:txXfrm>
    </dsp:sp>
    <dsp:sp modelId="{7FF1CE88-5754-431C-9D65-A9267CE0539F}">
      <dsp:nvSpPr>
        <dsp:cNvPr id="0" name=""/>
        <dsp:cNvSpPr/>
      </dsp:nvSpPr>
      <dsp:spPr>
        <a:xfrm rot="16200000">
          <a:off x="4372563" y="1511198"/>
          <a:ext cx="398873" cy="26015"/>
        </a:xfrm>
        <a:custGeom>
          <a:avLst/>
          <a:gdLst/>
          <a:ahLst/>
          <a:cxnLst/>
          <a:rect l="0" t="0" r="0" b="0"/>
          <a:pathLst>
            <a:path>
              <a:moveTo>
                <a:pt x="0" y="16435"/>
              </a:moveTo>
              <a:lnTo>
                <a:pt x="503300" y="16435"/>
              </a:lnTo>
            </a:path>
          </a:pathLst>
        </a:custGeom>
        <a:noFill/>
        <a:ln w="12700" cap="flat" cmpd="sng" algn="ctr">
          <a:solidFill>
            <a:schemeClr val="accent6">
              <a:tint val="90000"/>
              <a:hueOff val="0"/>
              <a:satOff val="0"/>
              <a:lumOff val="0"/>
              <a:alphaOff val="0"/>
            </a:schemeClr>
          </a:solidFill>
          <a:prstDash val="solid"/>
          <a:miter lim="800000"/>
        </a:ln>
        <a:effectLst/>
        <a:sp3d z="-110000"/>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solidFill>
              <a:sysClr val="windowText" lastClr="000000">
                <a:hueOff val="0"/>
                <a:satOff val="0"/>
                <a:lumOff val="0"/>
                <a:alphaOff val="0"/>
              </a:sysClr>
            </a:solidFill>
            <a:latin typeface="Calibri" panose="020F0502020204030204"/>
            <a:ea typeface="+mn-ea"/>
            <a:cs typeface="+mn-cs"/>
          </a:endParaRPr>
        </a:p>
      </dsp:txBody>
      <dsp:txXfrm>
        <a:off x="4562028" y="1534177"/>
        <a:ext cx="0" cy="0"/>
      </dsp:txXfrm>
    </dsp:sp>
    <dsp:sp modelId="{D4FC98D2-8D85-485E-AEE5-D53C5C1C22E0}">
      <dsp:nvSpPr>
        <dsp:cNvPr id="0" name=""/>
        <dsp:cNvSpPr/>
      </dsp:nvSpPr>
      <dsp:spPr>
        <a:xfrm>
          <a:off x="3911203" y="3176"/>
          <a:ext cx="1321593" cy="1321593"/>
        </a:xfrm>
        <a:prstGeom prst="ellipse">
          <a:avLst/>
        </a:prstGeom>
        <a:solidFill>
          <a:schemeClr val="accent6">
            <a:shade val="50000"/>
            <a:hueOff val="0"/>
            <a:satOff val="0"/>
            <a:lumOff val="0"/>
            <a:alphaOff val="0"/>
          </a:schemeClr>
        </a:solidFill>
        <a:ln>
          <a:noFill/>
        </a:ln>
        <a:effectLst/>
        <a:sp3d extrusionH="50600" prstMaterial="metal">
          <a:bevelT w="101600" h="80600" prst="relaxedInset"/>
          <a:bevelB w="80600" h="80600" prst="relaxedInset"/>
        </a:sp3d>
      </dsp:spPr>
      <dsp:style>
        <a:lnRef idx="0">
          <a:scrgbClr r="0" g="0" b="0"/>
        </a:lnRef>
        <a:fillRef idx="1">
          <a:scrgbClr r="0" g="0" b="0"/>
        </a:fillRef>
        <a:effectRef idx="1">
          <a:scrgbClr r="0" g="0" b="0"/>
        </a:effectRef>
        <a:fontRef idx="minor">
          <a:schemeClr val="dk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a:latin typeface="Calibri" panose="020F0502020204030204"/>
              <a:ea typeface="+mn-ea"/>
              <a:cs typeface="+mn-cs"/>
            </a:rPr>
            <a:t>Differentiation</a:t>
          </a:r>
        </a:p>
        <a:p>
          <a:pPr marL="0" lvl="0" indent="0" algn="ctr" defTabSz="533400">
            <a:lnSpc>
              <a:spcPct val="90000"/>
            </a:lnSpc>
            <a:spcBef>
              <a:spcPct val="0"/>
            </a:spcBef>
            <a:spcAft>
              <a:spcPct val="35000"/>
            </a:spcAft>
            <a:buNone/>
          </a:pPr>
          <a:r>
            <a:rPr lang="en-US" sz="1200" kern="1200">
              <a:latin typeface="Calibri" panose="020F0502020204030204"/>
              <a:ea typeface="+mn-ea"/>
              <a:cs typeface="+mn-cs"/>
            </a:rPr>
            <a:t>(from competition)</a:t>
          </a:r>
          <a:endParaRPr lang="en-US" sz="1200" kern="1200" dirty="0">
            <a:latin typeface="Calibri" panose="020F0502020204030204"/>
            <a:ea typeface="+mn-ea"/>
            <a:cs typeface="+mn-cs"/>
          </a:endParaRPr>
        </a:p>
      </dsp:txBody>
      <dsp:txXfrm>
        <a:off x="4104746" y="196719"/>
        <a:ext cx="934507" cy="934507"/>
      </dsp:txXfrm>
    </dsp:sp>
    <dsp:sp modelId="{C3B10C7D-CCE9-40BF-B380-8B85946B0D84}">
      <dsp:nvSpPr>
        <dsp:cNvPr id="0" name=""/>
        <dsp:cNvSpPr/>
      </dsp:nvSpPr>
      <dsp:spPr>
        <a:xfrm rot="19800000">
          <a:off x="5117547" y="1941315"/>
          <a:ext cx="398873" cy="26015"/>
        </a:xfrm>
        <a:custGeom>
          <a:avLst/>
          <a:gdLst/>
          <a:ahLst/>
          <a:cxnLst/>
          <a:rect l="0" t="0" r="0" b="0"/>
          <a:pathLst>
            <a:path>
              <a:moveTo>
                <a:pt x="0" y="16435"/>
              </a:moveTo>
              <a:lnTo>
                <a:pt x="503300" y="16435"/>
              </a:lnTo>
            </a:path>
          </a:pathLst>
        </a:custGeom>
        <a:noFill/>
        <a:ln w="12700" cap="flat" cmpd="sng" algn="ctr">
          <a:solidFill>
            <a:schemeClr val="accent6">
              <a:tint val="90000"/>
              <a:hueOff val="0"/>
              <a:satOff val="0"/>
              <a:lumOff val="0"/>
              <a:alphaOff val="0"/>
            </a:schemeClr>
          </a:solidFill>
          <a:prstDash val="solid"/>
          <a:miter lim="800000"/>
        </a:ln>
        <a:effectLst/>
        <a:sp3d z="-110000"/>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solidFill>
              <a:sysClr val="windowText" lastClr="000000">
                <a:hueOff val="0"/>
                <a:satOff val="0"/>
                <a:lumOff val="0"/>
                <a:alphaOff val="0"/>
              </a:sysClr>
            </a:solidFill>
            <a:latin typeface="Calibri" panose="020F0502020204030204"/>
            <a:ea typeface="+mn-ea"/>
            <a:cs typeface="+mn-cs"/>
          </a:endParaRPr>
        </a:p>
      </dsp:txBody>
      <dsp:txXfrm>
        <a:off x="5303362" y="1950673"/>
        <a:ext cx="0" cy="0"/>
      </dsp:txXfrm>
    </dsp:sp>
    <dsp:sp modelId="{C5EB2961-9983-4A39-8825-B9667378FE7D}">
      <dsp:nvSpPr>
        <dsp:cNvPr id="0" name=""/>
        <dsp:cNvSpPr/>
      </dsp:nvSpPr>
      <dsp:spPr>
        <a:xfrm>
          <a:off x="5401171" y="863409"/>
          <a:ext cx="1321593" cy="1321593"/>
        </a:xfrm>
        <a:prstGeom prst="ellipse">
          <a:avLst/>
        </a:prstGeom>
        <a:solidFill>
          <a:schemeClr val="accent6">
            <a:shade val="50000"/>
            <a:hueOff val="122808"/>
            <a:satOff val="-5368"/>
            <a:lumOff val="14654"/>
            <a:alphaOff val="0"/>
          </a:schemeClr>
        </a:solidFill>
        <a:ln>
          <a:noFill/>
        </a:ln>
        <a:effectLst/>
        <a:sp3d extrusionH="50600" prstMaterial="metal">
          <a:bevelT w="101600" h="80600" prst="relaxedInset"/>
          <a:bevelB w="80600" h="80600" prst="relaxedInset"/>
        </a:sp3d>
      </dsp:spPr>
      <dsp:style>
        <a:lnRef idx="0">
          <a:scrgbClr r="0" g="0" b="0"/>
        </a:lnRef>
        <a:fillRef idx="1">
          <a:scrgbClr r="0" g="0" b="0"/>
        </a:fillRef>
        <a:effectRef idx="1">
          <a:scrgbClr r="0" g="0" b="0"/>
        </a:effectRef>
        <a:fontRef idx="minor">
          <a:schemeClr val="dk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a:latin typeface="Calibri" panose="020F0502020204030204"/>
              <a:ea typeface="+mn-ea"/>
              <a:cs typeface="+mn-cs"/>
            </a:rPr>
            <a:t>Psychological Value</a:t>
          </a:r>
        </a:p>
        <a:p>
          <a:pPr marL="0" lvl="0" indent="0" algn="ctr" defTabSz="533400">
            <a:lnSpc>
              <a:spcPct val="90000"/>
            </a:lnSpc>
            <a:spcBef>
              <a:spcPct val="0"/>
            </a:spcBef>
            <a:spcAft>
              <a:spcPct val="35000"/>
            </a:spcAft>
            <a:buNone/>
          </a:pPr>
          <a:r>
            <a:rPr lang="en-US" sz="1200" kern="1200">
              <a:latin typeface="Calibri" panose="020F0502020204030204"/>
              <a:ea typeface="+mn-ea"/>
              <a:cs typeface="+mn-cs"/>
            </a:rPr>
            <a:t>(image to self and others)</a:t>
          </a:r>
          <a:endParaRPr lang="en-US" sz="1200" kern="1200" dirty="0">
            <a:latin typeface="Calibri" panose="020F0502020204030204"/>
            <a:ea typeface="+mn-ea"/>
            <a:cs typeface="+mn-cs"/>
          </a:endParaRPr>
        </a:p>
      </dsp:txBody>
      <dsp:txXfrm>
        <a:off x="5594714" y="1056952"/>
        <a:ext cx="934507" cy="934507"/>
      </dsp:txXfrm>
    </dsp:sp>
    <dsp:sp modelId="{FD9F4DDA-4D0F-47A4-83F8-9248216509C5}">
      <dsp:nvSpPr>
        <dsp:cNvPr id="0" name=""/>
        <dsp:cNvSpPr/>
      </dsp:nvSpPr>
      <dsp:spPr>
        <a:xfrm rot="1800000">
          <a:off x="5117547" y="2801548"/>
          <a:ext cx="398873" cy="26015"/>
        </a:xfrm>
        <a:custGeom>
          <a:avLst/>
          <a:gdLst/>
          <a:ahLst/>
          <a:cxnLst/>
          <a:rect l="0" t="0" r="0" b="0"/>
          <a:pathLst>
            <a:path>
              <a:moveTo>
                <a:pt x="0" y="16435"/>
              </a:moveTo>
              <a:lnTo>
                <a:pt x="503300" y="16435"/>
              </a:lnTo>
            </a:path>
          </a:pathLst>
        </a:custGeom>
        <a:noFill/>
        <a:ln w="12700" cap="flat" cmpd="sng" algn="ctr">
          <a:solidFill>
            <a:schemeClr val="accent6">
              <a:tint val="90000"/>
              <a:hueOff val="0"/>
              <a:satOff val="0"/>
              <a:lumOff val="0"/>
              <a:alphaOff val="0"/>
            </a:schemeClr>
          </a:solidFill>
          <a:prstDash val="solid"/>
          <a:miter lim="800000"/>
        </a:ln>
        <a:effectLst/>
        <a:sp3d z="-110000"/>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solidFill>
              <a:sysClr val="windowText" lastClr="000000">
                <a:hueOff val="0"/>
                <a:satOff val="0"/>
                <a:lumOff val="0"/>
                <a:alphaOff val="0"/>
              </a:sysClr>
            </a:solidFill>
            <a:latin typeface="Calibri" panose="020F0502020204030204"/>
            <a:ea typeface="+mn-ea"/>
            <a:cs typeface="+mn-cs"/>
          </a:endParaRPr>
        </a:p>
      </dsp:txBody>
      <dsp:txXfrm>
        <a:off x="5313334" y="2800934"/>
        <a:ext cx="0" cy="0"/>
      </dsp:txXfrm>
    </dsp:sp>
    <dsp:sp modelId="{41E027EF-E446-4B50-9C01-FE0433060664}">
      <dsp:nvSpPr>
        <dsp:cNvPr id="0" name=""/>
        <dsp:cNvSpPr/>
      </dsp:nvSpPr>
      <dsp:spPr>
        <a:xfrm>
          <a:off x="5401171" y="2583876"/>
          <a:ext cx="1321593" cy="1321593"/>
        </a:xfrm>
        <a:prstGeom prst="ellipse">
          <a:avLst/>
        </a:prstGeom>
        <a:solidFill>
          <a:schemeClr val="accent6">
            <a:shade val="50000"/>
            <a:hueOff val="245616"/>
            <a:satOff val="-10737"/>
            <a:lumOff val="29307"/>
            <a:alphaOff val="0"/>
          </a:schemeClr>
        </a:solidFill>
        <a:ln>
          <a:noFill/>
        </a:ln>
        <a:effectLst/>
        <a:sp3d extrusionH="50600" prstMaterial="metal">
          <a:bevelT w="101600" h="80600" prst="relaxedInset"/>
          <a:bevelB w="80600" h="80600" prst="relaxedInset"/>
        </a:sp3d>
      </dsp:spPr>
      <dsp:style>
        <a:lnRef idx="0">
          <a:scrgbClr r="0" g="0" b="0"/>
        </a:lnRef>
        <a:fillRef idx="1">
          <a:scrgbClr r="0" g="0" b="0"/>
        </a:fillRef>
        <a:effectRef idx="1">
          <a:scrgbClr r="0" g="0" b="0"/>
        </a:effectRef>
        <a:fontRef idx="minor">
          <a:schemeClr val="dk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a:latin typeface="Calibri" panose="020F0502020204030204"/>
              <a:ea typeface="+mn-ea"/>
              <a:cs typeface="+mn-cs"/>
            </a:rPr>
            <a:t>Premium</a:t>
          </a:r>
        </a:p>
        <a:p>
          <a:pPr marL="0" lvl="0" indent="0" algn="ctr" defTabSz="533400">
            <a:lnSpc>
              <a:spcPct val="90000"/>
            </a:lnSpc>
            <a:spcBef>
              <a:spcPct val="0"/>
            </a:spcBef>
            <a:spcAft>
              <a:spcPct val="35000"/>
            </a:spcAft>
            <a:buNone/>
          </a:pPr>
          <a:r>
            <a:rPr lang="en-US" sz="1200" kern="1200">
              <a:latin typeface="Calibri" panose="020F0502020204030204"/>
              <a:ea typeface="+mn-ea"/>
              <a:cs typeface="+mn-cs"/>
            </a:rPr>
            <a:t>(in money or time)</a:t>
          </a:r>
          <a:endParaRPr lang="en-US" sz="1200" kern="1200" dirty="0">
            <a:latin typeface="Calibri" panose="020F0502020204030204"/>
            <a:ea typeface="+mn-ea"/>
            <a:cs typeface="+mn-cs"/>
          </a:endParaRPr>
        </a:p>
      </dsp:txBody>
      <dsp:txXfrm>
        <a:off x="5594714" y="2777419"/>
        <a:ext cx="934507" cy="934507"/>
      </dsp:txXfrm>
    </dsp:sp>
    <dsp:sp modelId="{705A0163-32FA-4604-93A7-CBE978F86FF7}">
      <dsp:nvSpPr>
        <dsp:cNvPr id="0" name=""/>
        <dsp:cNvSpPr/>
      </dsp:nvSpPr>
      <dsp:spPr>
        <a:xfrm rot="5400000">
          <a:off x="4372563" y="3231665"/>
          <a:ext cx="398873" cy="26015"/>
        </a:xfrm>
        <a:custGeom>
          <a:avLst/>
          <a:gdLst/>
          <a:ahLst/>
          <a:cxnLst/>
          <a:rect l="0" t="0" r="0" b="0"/>
          <a:pathLst>
            <a:path>
              <a:moveTo>
                <a:pt x="0" y="16435"/>
              </a:moveTo>
              <a:lnTo>
                <a:pt x="503300" y="16435"/>
              </a:lnTo>
            </a:path>
          </a:pathLst>
        </a:custGeom>
        <a:noFill/>
        <a:ln w="12700" cap="flat" cmpd="sng" algn="ctr">
          <a:solidFill>
            <a:schemeClr val="accent6">
              <a:tint val="90000"/>
              <a:hueOff val="0"/>
              <a:satOff val="0"/>
              <a:lumOff val="0"/>
              <a:alphaOff val="0"/>
            </a:schemeClr>
          </a:solidFill>
          <a:prstDash val="solid"/>
          <a:miter lim="800000"/>
        </a:ln>
        <a:effectLst/>
        <a:sp3d z="-110000"/>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solidFill>
              <a:sysClr val="windowText" lastClr="000000">
                <a:hueOff val="0"/>
                <a:satOff val="0"/>
                <a:lumOff val="0"/>
                <a:alphaOff val="0"/>
              </a:sysClr>
            </a:solidFill>
            <a:latin typeface="Calibri" panose="020F0502020204030204"/>
            <a:ea typeface="+mn-ea"/>
            <a:cs typeface="+mn-cs"/>
          </a:endParaRPr>
        </a:p>
      </dsp:txBody>
      <dsp:txXfrm>
        <a:off x="4581971" y="3234701"/>
        <a:ext cx="0" cy="0"/>
      </dsp:txXfrm>
    </dsp:sp>
    <dsp:sp modelId="{BEEC75B3-C532-41DF-8FFC-FC5FD7E2F787}">
      <dsp:nvSpPr>
        <dsp:cNvPr id="0" name=""/>
        <dsp:cNvSpPr/>
      </dsp:nvSpPr>
      <dsp:spPr>
        <a:xfrm>
          <a:off x="3911203" y="3444110"/>
          <a:ext cx="1321593" cy="1321593"/>
        </a:xfrm>
        <a:prstGeom prst="ellipse">
          <a:avLst/>
        </a:prstGeom>
        <a:solidFill>
          <a:schemeClr val="accent6">
            <a:shade val="50000"/>
            <a:hueOff val="368424"/>
            <a:satOff val="-16105"/>
            <a:lumOff val="43961"/>
            <a:alphaOff val="0"/>
          </a:schemeClr>
        </a:solidFill>
        <a:ln>
          <a:noFill/>
        </a:ln>
        <a:effectLst/>
        <a:sp3d extrusionH="50600" prstMaterial="metal">
          <a:bevelT w="101600" h="80600" prst="relaxedInset"/>
          <a:bevelB w="80600" h="80600" prst="relaxedInset"/>
        </a:sp3d>
      </dsp:spPr>
      <dsp:style>
        <a:lnRef idx="0">
          <a:scrgbClr r="0" g="0" b="0"/>
        </a:lnRef>
        <a:fillRef idx="1">
          <a:scrgbClr r="0" g="0" b="0"/>
        </a:fillRef>
        <a:effectRef idx="1">
          <a:scrgbClr r="0" g="0" b="0"/>
        </a:effectRef>
        <a:fontRef idx="minor">
          <a:schemeClr val="dk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a:latin typeface="Calibri" panose="020F0502020204030204"/>
              <a:ea typeface="+mn-ea"/>
              <a:cs typeface="+mn-cs"/>
            </a:rPr>
            <a:t>Transferability</a:t>
          </a:r>
        </a:p>
        <a:p>
          <a:pPr marL="0" lvl="0" indent="0" algn="ctr" defTabSz="533400">
            <a:lnSpc>
              <a:spcPct val="90000"/>
            </a:lnSpc>
            <a:spcBef>
              <a:spcPct val="0"/>
            </a:spcBef>
            <a:spcAft>
              <a:spcPct val="35000"/>
            </a:spcAft>
            <a:buNone/>
          </a:pPr>
          <a:endParaRPr lang="en-US" sz="1200" kern="1200">
            <a:latin typeface="Calibri" panose="020F0502020204030204"/>
            <a:ea typeface="+mn-ea"/>
            <a:cs typeface="+mn-cs"/>
          </a:endParaRPr>
        </a:p>
        <a:p>
          <a:pPr marL="0" lvl="0" indent="0" algn="ctr" defTabSz="533400">
            <a:lnSpc>
              <a:spcPct val="90000"/>
            </a:lnSpc>
            <a:spcBef>
              <a:spcPct val="0"/>
            </a:spcBef>
            <a:spcAft>
              <a:spcPct val="35000"/>
            </a:spcAft>
            <a:buNone/>
          </a:pPr>
          <a:r>
            <a:rPr lang="en-US" sz="1200" kern="1200">
              <a:latin typeface="Calibri" panose="020F0502020204030204"/>
              <a:ea typeface="+mn-ea"/>
              <a:cs typeface="+mn-cs"/>
            </a:rPr>
            <a:t>(license, brand extension)</a:t>
          </a:r>
          <a:endParaRPr lang="en-US" sz="1200" kern="1200" dirty="0">
            <a:latin typeface="Calibri" panose="020F0502020204030204"/>
            <a:ea typeface="+mn-ea"/>
            <a:cs typeface="+mn-cs"/>
          </a:endParaRPr>
        </a:p>
      </dsp:txBody>
      <dsp:txXfrm>
        <a:off x="4104746" y="3637653"/>
        <a:ext cx="934507" cy="934507"/>
      </dsp:txXfrm>
    </dsp:sp>
    <dsp:sp modelId="{B8EBEC6A-0189-454E-A65C-437CBA73B0E5}">
      <dsp:nvSpPr>
        <dsp:cNvPr id="0" name=""/>
        <dsp:cNvSpPr/>
      </dsp:nvSpPr>
      <dsp:spPr>
        <a:xfrm rot="9000000">
          <a:off x="3627579" y="2801548"/>
          <a:ext cx="398873" cy="26015"/>
        </a:xfrm>
        <a:custGeom>
          <a:avLst/>
          <a:gdLst/>
          <a:ahLst/>
          <a:cxnLst/>
          <a:rect l="0" t="0" r="0" b="0"/>
          <a:pathLst>
            <a:path>
              <a:moveTo>
                <a:pt x="0" y="16435"/>
              </a:moveTo>
              <a:lnTo>
                <a:pt x="503300" y="16435"/>
              </a:lnTo>
            </a:path>
          </a:pathLst>
        </a:custGeom>
        <a:noFill/>
        <a:ln w="12700" cap="flat" cmpd="sng" algn="ctr">
          <a:solidFill>
            <a:schemeClr val="accent6">
              <a:tint val="90000"/>
              <a:hueOff val="0"/>
              <a:satOff val="0"/>
              <a:lumOff val="0"/>
              <a:alphaOff val="0"/>
            </a:schemeClr>
          </a:solidFill>
          <a:prstDash val="solid"/>
          <a:miter lim="800000"/>
        </a:ln>
        <a:effectLst/>
        <a:sp3d z="-110000"/>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solidFill>
              <a:sysClr val="windowText" lastClr="000000">
                <a:hueOff val="0"/>
                <a:satOff val="0"/>
                <a:lumOff val="0"/>
                <a:alphaOff val="0"/>
              </a:sysClr>
            </a:solidFill>
            <a:latin typeface="Calibri" panose="020F0502020204030204"/>
            <a:ea typeface="+mn-ea"/>
            <a:cs typeface="+mn-cs"/>
          </a:endParaRPr>
        </a:p>
      </dsp:txBody>
      <dsp:txXfrm rot="10800000">
        <a:off x="3840637" y="2818205"/>
        <a:ext cx="0" cy="0"/>
      </dsp:txXfrm>
    </dsp:sp>
    <dsp:sp modelId="{305CB97A-21FC-4D00-B29C-C0D6FD21F3B6}">
      <dsp:nvSpPr>
        <dsp:cNvPr id="0" name=""/>
        <dsp:cNvSpPr/>
      </dsp:nvSpPr>
      <dsp:spPr>
        <a:xfrm>
          <a:off x="2421234" y="2583876"/>
          <a:ext cx="1321593" cy="1321593"/>
        </a:xfrm>
        <a:prstGeom prst="ellipse">
          <a:avLst/>
        </a:prstGeom>
        <a:solidFill>
          <a:schemeClr val="accent6">
            <a:shade val="50000"/>
            <a:hueOff val="245616"/>
            <a:satOff val="-10737"/>
            <a:lumOff val="29307"/>
            <a:alphaOff val="0"/>
          </a:schemeClr>
        </a:solidFill>
        <a:ln>
          <a:noFill/>
        </a:ln>
        <a:effectLst/>
        <a:sp3d extrusionH="50600" prstMaterial="metal">
          <a:bevelT w="101600" h="80600" prst="relaxedInset"/>
          <a:bevelB w="80600" h="80600" prst="relaxedInset"/>
        </a:sp3d>
      </dsp:spPr>
      <dsp:style>
        <a:lnRef idx="0">
          <a:scrgbClr r="0" g="0" b="0"/>
        </a:lnRef>
        <a:fillRef idx="1">
          <a:scrgbClr r="0" g="0" b="0"/>
        </a:fillRef>
        <a:effectRef idx="1">
          <a:scrgbClr r="0" g="0" b="0"/>
        </a:effectRef>
        <a:fontRef idx="minor">
          <a:schemeClr val="dk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a:latin typeface="Calibri" panose="020F0502020204030204"/>
              <a:ea typeface="+mn-ea"/>
              <a:cs typeface="+mn-cs"/>
            </a:rPr>
            <a:t>Registerable Name</a:t>
          </a:r>
          <a:endParaRPr lang="en-US" sz="1200" kern="1200" dirty="0">
            <a:latin typeface="Calibri" panose="020F0502020204030204"/>
            <a:ea typeface="+mn-ea"/>
            <a:cs typeface="+mn-cs"/>
          </a:endParaRPr>
        </a:p>
      </dsp:txBody>
      <dsp:txXfrm>
        <a:off x="2614777" y="2777419"/>
        <a:ext cx="934507" cy="934507"/>
      </dsp:txXfrm>
    </dsp:sp>
    <dsp:sp modelId="{DDBF494E-D54E-4663-A385-5245359CF28D}">
      <dsp:nvSpPr>
        <dsp:cNvPr id="0" name=""/>
        <dsp:cNvSpPr/>
      </dsp:nvSpPr>
      <dsp:spPr>
        <a:xfrm rot="12600000">
          <a:off x="3627579" y="1941315"/>
          <a:ext cx="398873" cy="26015"/>
        </a:xfrm>
        <a:custGeom>
          <a:avLst/>
          <a:gdLst/>
          <a:ahLst/>
          <a:cxnLst/>
          <a:rect l="0" t="0" r="0" b="0"/>
          <a:pathLst>
            <a:path>
              <a:moveTo>
                <a:pt x="0" y="16435"/>
              </a:moveTo>
              <a:lnTo>
                <a:pt x="503300" y="16435"/>
              </a:lnTo>
            </a:path>
          </a:pathLst>
        </a:custGeom>
        <a:noFill/>
        <a:ln w="12700" cap="flat" cmpd="sng" algn="ctr">
          <a:solidFill>
            <a:schemeClr val="accent6">
              <a:tint val="90000"/>
              <a:hueOff val="0"/>
              <a:satOff val="0"/>
              <a:lumOff val="0"/>
              <a:alphaOff val="0"/>
            </a:schemeClr>
          </a:solidFill>
          <a:prstDash val="solid"/>
          <a:miter lim="800000"/>
        </a:ln>
        <a:effectLst/>
        <a:sp3d z="-110000"/>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solidFill>
              <a:sysClr val="windowText" lastClr="000000">
                <a:hueOff val="0"/>
                <a:satOff val="0"/>
                <a:lumOff val="0"/>
                <a:alphaOff val="0"/>
              </a:sysClr>
            </a:solidFill>
            <a:latin typeface="Calibri" panose="020F0502020204030204"/>
            <a:ea typeface="+mn-ea"/>
            <a:cs typeface="+mn-cs"/>
          </a:endParaRPr>
        </a:p>
      </dsp:txBody>
      <dsp:txXfrm rot="10800000">
        <a:off x="3830665" y="1967944"/>
        <a:ext cx="0" cy="0"/>
      </dsp:txXfrm>
    </dsp:sp>
    <dsp:sp modelId="{1D5DC76B-31D4-4DDE-A4D4-C4882A25DBB8}">
      <dsp:nvSpPr>
        <dsp:cNvPr id="0" name=""/>
        <dsp:cNvSpPr/>
      </dsp:nvSpPr>
      <dsp:spPr>
        <a:xfrm>
          <a:off x="2421234" y="863409"/>
          <a:ext cx="1321593" cy="1321593"/>
        </a:xfrm>
        <a:prstGeom prst="ellipse">
          <a:avLst/>
        </a:prstGeom>
        <a:solidFill>
          <a:schemeClr val="accent6">
            <a:shade val="50000"/>
            <a:hueOff val="122808"/>
            <a:satOff val="-5368"/>
            <a:lumOff val="14654"/>
            <a:alphaOff val="0"/>
          </a:schemeClr>
        </a:solidFill>
        <a:ln>
          <a:noFill/>
        </a:ln>
        <a:effectLst/>
        <a:sp3d extrusionH="50600" prstMaterial="metal">
          <a:bevelT w="101600" h="80600" prst="relaxedInset"/>
          <a:bevelB w="80600" h="80600" prst="relaxedInset"/>
        </a:sp3d>
      </dsp:spPr>
      <dsp:style>
        <a:lnRef idx="0">
          <a:scrgbClr r="0" g="0" b="0"/>
        </a:lnRef>
        <a:fillRef idx="1">
          <a:scrgbClr r="0" g="0" b="0"/>
        </a:fillRef>
        <a:effectRef idx="1">
          <a:scrgbClr r="0" g="0" b="0"/>
        </a:effectRef>
        <a:fontRef idx="minor">
          <a:schemeClr val="dk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a:latin typeface="Calibri" panose="020F0502020204030204"/>
              <a:ea typeface="+mn-ea"/>
              <a:cs typeface="+mn-cs"/>
            </a:rPr>
            <a:t>Recognition</a:t>
          </a:r>
          <a:endParaRPr lang="en-US" sz="1200" kern="1200" dirty="0">
            <a:latin typeface="Calibri" panose="020F0502020204030204"/>
            <a:ea typeface="+mn-ea"/>
            <a:cs typeface="+mn-cs"/>
          </a:endParaRPr>
        </a:p>
      </dsp:txBody>
      <dsp:txXfrm>
        <a:off x="2614777" y="1056952"/>
        <a:ext cx="934507" cy="934507"/>
      </dsp:txXfrm>
    </dsp:sp>
  </dsp:spTree>
</dsp:drawing>
</file>

<file path=ppt/diagrams/layout1.xml><?xml version="1.0" encoding="utf-8"?>
<dgm:layoutDef xmlns:dgm="http://schemas.openxmlformats.org/drawingml/2006/diagram" xmlns:a="http://schemas.openxmlformats.org/drawingml/2006/main" uniqueId="urn:microsoft.com/office/officeart/2005/8/layout/radial1">
  <dgm:title val=""/>
  <dgm:desc val=""/>
  <dgm:catLst>
    <dgm:cat type="relationship" pri="22000"/>
    <dgm:cat type="cycle" pri="10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ycle">
    <dgm:varLst>
      <dgm:chMax val="1"/>
      <dgm:dir/>
      <dgm:animLvl val="ctr"/>
      <dgm:resizeHandles val="exact"/>
    </dgm:varLst>
    <dgm:choose name="Name0">
      <dgm:if name="Name1" func="var" arg="dir" op="equ" val="norm">
        <dgm:choose name="Name2">
          <dgm:if name="Name3" axis="ch ch" ptType="node node" st="1 1" cnt="1 0" func="cnt" op="lte" val="1">
            <dgm:alg type="cycle">
              <dgm:param type="stAng" val="90"/>
              <dgm:param type="spanAng" val="360"/>
              <dgm:param type="ctrShpMap" val="fNode"/>
            </dgm:alg>
          </dgm:if>
          <dgm:else name="Name4">
            <dgm:alg type="cycle">
              <dgm:param type="stAng" val="0"/>
              <dgm:param type="spanAng" val="360"/>
              <dgm:param type="ctrShpMap" val="fNode"/>
            </dgm:alg>
          </dgm:else>
        </dgm:choose>
      </dgm:if>
      <dgm:else name="Name5">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node" refType="w" refFor="ch" refForName="centerShape" op="equ"/>
      <dgm:constr type="sp" refType="w" refFor="ch" refForName="node" fact="0.3"/>
      <dgm:constr type="sibSp" refType="w" refFor="ch" refForName="node" fact="0.3"/>
      <dgm:constr type="primFontSz" for="ch" forName="centerShape" val="65"/>
      <dgm:constr type="primFontSz" for="des" forName="node" op="equ" val="65"/>
      <dgm:constr type="primFontSz" for="des" forName="connTx" val="55"/>
      <dgm:constr type="primFontSz" for="des" forName="connTx" refType="primFontSz" refFor="ch" refForName="centerShape" op="lte" fact="0.8"/>
    </dgm:constrLst>
    <dgm:ruleLst/>
    <dgm:forEach name="Name6"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name="Name7" axis="ch">
        <dgm:forEach name="Name8" axis="self" ptType="parTrans">
          <dgm:layoutNode name="Name9">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connDist"/>
              <dgm:constr type="userA" for="ch" refType="connDist"/>
              <dgm:constr type="w" val="1"/>
              <dgm:constr type="h" val="5"/>
              <dgm:constr type="begPad"/>
              <dgm:constr type="endPad"/>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w" val="NaN" fact="0.8" max="NaN"/>
                <dgm:rule type="h" val="NaN" fact="1" max="NaN"/>
                <dgm:rule type="primFontSz" val="5" fact="NaN" max="NaN"/>
              </dgm:ruleLst>
            </dgm:layoutNode>
          </dgm:layoutNode>
        </dgm:forEach>
        <dgm:forEach name="Name10"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7">
  <dgm:title val=""/>
  <dgm:desc val=""/>
  <dgm:catLst>
    <dgm:cat type="3D" pri="11700"/>
  </dgm:catLst>
  <dgm:scene3d>
    <a:camera prst="perspectiveLeft" zoom="91000"/>
    <a:lightRig rig="threePt" dir="t">
      <a:rot lat="0" lon="0" rev="20640000"/>
    </a:lightRig>
  </dgm:scene3d>
  <dgm:styleLbl name="node0">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lnNode1">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vennNode1">
    <dgm:scene3d>
      <a:camera prst="orthographicFront"/>
      <a:lightRig rig="threePt" dir="t"/>
    </dgm:scene3d>
    <dgm:sp3d extrusionH="50600" prstMaterial="clear">
      <a:bevelT w="101600" h="80600" prst="relaxedInset"/>
      <a:bevelB w="80600" h="80600" prst="relaxedInset"/>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extrusionH="50600" prstMaterial="metal">
      <a:bevelT w="101600" h="80600" prst="relaxedInset"/>
      <a:bevelB w="80600" h="80600" prst="relaxedInset"/>
    </dgm:sp3d>
    <dgm:txPr/>
    <dgm:style>
      <a:lnRef idx="1">
        <a:scrgbClr r="0" g="0" b="0"/>
      </a:lnRef>
      <a:fillRef idx="1">
        <a:scrgbClr r="0" g="0" b="0"/>
      </a:fillRef>
      <a:effectRef idx="1">
        <a:scrgbClr r="0" g="0" b="0"/>
      </a:effectRef>
      <a:fontRef idx="minor">
        <a:schemeClr val="dk1"/>
      </a:fontRef>
    </dgm:style>
  </dgm:styleLbl>
  <dgm:styleLbl name="node1">
    <dgm:scene3d>
      <a:camera prst="orthographicFront"/>
      <a:lightRig rig="threePt" dir="t"/>
    </dgm:scene3d>
    <dgm:sp3d extrusionH="50600" prstMaterial="metal">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node2">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node3">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node4">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fgImgPlace1">
    <dgm:scene3d>
      <a:camera prst="orthographicFront"/>
      <a:lightRig rig="threePt" dir="t"/>
    </dgm:scene3d>
    <dgm:sp3d z="57200" extrusionH="10600" prstMaterial="plastic">
      <a:bevelT w="101600" h="8600" prst="relaxedInset"/>
      <a:bevelB w="8600" h="8600" prst="relaxedInset"/>
    </dgm:sp3d>
    <dgm:txPr/>
    <dgm:style>
      <a:lnRef idx="0">
        <a:scrgbClr r="0" g="0" b="0"/>
      </a:lnRef>
      <a:fillRef idx="1">
        <a:scrgbClr r="0" g="0" b="0"/>
      </a:fillRef>
      <a:effectRef idx="1">
        <a:scrgbClr r="0" g="0" b="0"/>
      </a:effectRef>
      <a:fontRef idx="minor"/>
    </dgm:style>
  </dgm:styleLbl>
  <dgm:styleLbl name="alignImgPlace1">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dgm:style>
  </dgm:styleLbl>
  <dgm:styleLbl name="bgImgPlace1">
    <dgm:scene3d>
      <a:camera prst="orthographicFront"/>
      <a:lightRig rig="threePt" dir="t"/>
    </dgm:scene3d>
    <dgm:sp3d z="-211800" extrusionH="10600" prstMaterial="plastic">
      <a:bevelT w="101600" h="8600" prst="relaxedInset"/>
      <a:bevelB w="8600" h="8600" prst="relaxedInset"/>
    </dgm:sp3d>
    <dgm:txPr/>
    <dgm:style>
      <a:lnRef idx="0">
        <a:scrgbClr r="0" g="0" b="0"/>
      </a:lnRef>
      <a:fillRef idx="1">
        <a:scrgbClr r="0" g="0" b="0"/>
      </a:fillRef>
      <a:effectRef idx="1">
        <a:scrgbClr r="0" g="0" b="0"/>
      </a:effectRef>
      <a:fontRef idx="minor"/>
    </dgm:style>
  </dgm:styleLbl>
  <dgm:styleLbl name="sibTrans2D1">
    <dgm:scene3d>
      <a:camera prst="orthographicFront"/>
      <a:lightRig rig="threePt" dir="t"/>
    </dgm:scene3d>
    <dgm:sp3d z="-110000">
      <a:bevelT w="40600" h="20600" prst="relaxedInset"/>
    </dgm:sp3d>
    <dgm:txPr/>
    <dgm:style>
      <a:lnRef idx="0">
        <a:scrgbClr r="0" g="0" b="0"/>
      </a:lnRef>
      <a:fillRef idx="1">
        <a:scrgbClr r="0" g="0" b="0"/>
      </a:fillRef>
      <a:effectRef idx="2">
        <a:scrgbClr r="0" g="0" b="0"/>
      </a:effectRef>
      <a:fontRef idx="minor"/>
    </dgm:style>
  </dgm:styleLbl>
  <dgm:styleLbl name="fgSibTrans2D1">
    <dgm:scene3d>
      <a:camera prst="orthographicFront"/>
      <a:lightRig rig="threePt" dir="t"/>
    </dgm:scene3d>
    <dgm:sp3d z="10600">
      <a:bevelT w="40600" h="20600" prst="relaxedInset"/>
    </dgm:sp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sp3d z="-211800">
      <a:bevelT w="40600" h="20600" prst="relaxedInset"/>
    </dgm:sp3d>
    <dgm:txPr/>
    <dgm:style>
      <a:lnRef idx="0">
        <a:scrgbClr r="0" g="0" b="0"/>
      </a:lnRef>
      <a:fillRef idx="1">
        <a:scrgbClr r="0" g="0" b="0"/>
      </a:fillRef>
      <a:effectRef idx="2">
        <a:scrgbClr r="0" g="0" b="0"/>
      </a:effectRef>
      <a:fontRef idx="minor"/>
    </dgm:style>
  </dgm:styleLbl>
  <dgm:styleLbl name="sibTrans1D1">
    <dgm:scene3d>
      <a:camera prst="orthographicFront"/>
      <a:lightRig rig="threePt" dir="t"/>
    </dgm:scene3d>
    <dgm:sp3d z="-110000"/>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0000"/>
    <dgm:txPr/>
    <dgm:style>
      <a:lnRef idx="1">
        <a:scrgbClr r="0" g="0" b="0"/>
      </a:lnRef>
      <a:fillRef idx="1">
        <a:scrgbClr r="0" g="0" b="0"/>
      </a:fillRef>
      <a:effectRef idx="0">
        <a:scrgbClr r="0" g="0" b="0"/>
      </a:effectRef>
      <a:fontRef idx="minor"/>
    </dgm:style>
  </dgm:styleLbl>
  <dgm:styleLbl name="asst0">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1">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2">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3">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4">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parChTrans2D1">
    <dgm:scene3d>
      <a:camera prst="orthographicFront"/>
      <a:lightRig rig="threePt" dir="t"/>
    </dgm:scene3d>
    <dgm:sp3d z="-110000">
      <a:bevelT w="40600" h="20600" prst="relaxedInset"/>
    </dgm:sp3d>
    <dgm:txPr/>
    <dgm:style>
      <a:lnRef idx="0">
        <a:scrgbClr r="0" g="0" b="0"/>
      </a:lnRef>
      <a:fillRef idx="1">
        <a:scrgbClr r="0" g="0" b="0"/>
      </a:fillRef>
      <a:effectRef idx="0">
        <a:scrgbClr r="0" g="0" b="0"/>
      </a:effectRef>
      <a:fontRef idx="minor"/>
    </dgm:style>
  </dgm:styleLbl>
  <dgm:styleLbl name="parChTrans2D2">
    <dgm:scene3d>
      <a:camera prst="orthographicFront"/>
      <a:lightRig rig="threePt" dir="t"/>
    </dgm:scene3d>
    <dgm:sp3d z="-110000">
      <a:bevelT w="40600" h="20600" prst="relaxedInset"/>
    </dgm:sp3d>
    <dgm:txPr/>
    <dgm:style>
      <a:lnRef idx="0">
        <a:scrgbClr r="0" g="0" b="0"/>
      </a:lnRef>
      <a:fillRef idx="1">
        <a:scrgbClr r="0" g="0" b="0"/>
      </a:fillRef>
      <a:effectRef idx="0">
        <a:scrgbClr r="0" g="0" b="0"/>
      </a:effectRef>
      <a:fontRef idx="minor"/>
    </dgm:style>
  </dgm:styleLbl>
  <dgm:styleLbl name="parChTrans2D3">
    <dgm:scene3d>
      <a:camera prst="orthographicFront"/>
      <a:lightRig rig="threePt" dir="t"/>
    </dgm:scene3d>
    <dgm:sp3d z="-110000"/>
    <dgm:txPr/>
    <dgm:style>
      <a:lnRef idx="0">
        <a:scrgbClr r="0" g="0" b="0"/>
      </a:lnRef>
      <a:fillRef idx="1">
        <a:scrgbClr r="0" g="0" b="0"/>
      </a:fillRef>
      <a:effectRef idx="0">
        <a:scrgbClr r="0" g="0" b="0"/>
      </a:effectRef>
      <a:fontRef idx="minor"/>
    </dgm:style>
  </dgm:styleLbl>
  <dgm:styleLbl name="parChTrans2D4">
    <dgm:scene3d>
      <a:camera prst="orthographicFront"/>
      <a:lightRig rig="threePt" dir="t"/>
    </dgm:scene3d>
    <dgm:sp3d z="-110000"/>
    <dgm:txPr/>
    <dgm:style>
      <a:lnRef idx="0">
        <a:scrgbClr r="0" g="0" b="0"/>
      </a:lnRef>
      <a:fillRef idx="1">
        <a:scrgbClr r="0" g="0" b="0"/>
      </a:fillRef>
      <a:effectRef idx="0">
        <a:scrgbClr r="0" g="0" b="0"/>
      </a:effectRef>
      <a:fontRef idx="minor"/>
    </dgm:style>
  </dgm:styleLbl>
  <dgm:styleLbl name="parChTrans1D1">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161800" extrusionH="10600" prstMaterial="matte">
      <a:bevelT w="90600" h="18600" prst="softRound"/>
      <a:bevelB w="48600" h="8600" prst="relaxedInset"/>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extrusionH="50600">
      <a:bevelT w="101600" h="80600"/>
      <a:bevelB w="80600" h="80600"/>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extrusionH="50600">
      <a:bevelT w="101600" h="80600"/>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z="-161800" extrusionH="10600" prstMaterial="matte">
      <a:bevelT w="90600" h="18600" prst="softRound"/>
      <a:bevelB w="48600" h="8600" prst="relaxedInset"/>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z="57200" extrusionH="600" contourW="3000">
      <a:bevelT w="48600" h="18600" prst="relaxedInset"/>
      <a:bevelB w="48600" h="8600" prst="relaxedInset"/>
    </dgm:sp3d>
    <dgm:txPr/>
    <dgm:style>
      <a:lnRef idx="0">
        <a:scrgbClr r="0" g="0" b="0"/>
      </a:lnRef>
      <a:fillRef idx="1">
        <a:scrgbClr r="0" g="0" b="0"/>
      </a:fillRef>
      <a:effectRef idx="0">
        <a:scrgbClr r="0" g="0" b="0"/>
      </a:effectRef>
      <a:fontRef idx="minor"/>
    </dgm:style>
  </dgm:styleLbl>
  <dgm:styleLbl name="solidAlignAcc1">
    <dgm:scene3d>
      <a:camera prst="orthographicFront"/>
      <a:lightRig rig="threePt" dir="t"/>
    </dgm:scene3d>
    <dgm:sp3d extrusionH="50600" contourW="3000">
      <a:bevelT w="101600" h="80600" prst="relaxedInset"/>
      <a:bevelB w="80600" h="80600" prst="relaxedInset"/>
    </dgm:sp3d>
    <dgm:txPr/>
    <dgm:style>
      <a:lnRef idx="0">
        <a:scrgbClr r="0" g="0" b="0"/>
      </a:lnRef>
      <a:fillRef idx="1">
        <a:scrgbClr r="0" g="0" b="0"/>
      </a:fillRef>
      <a:effectRef idx="0">
        <a:scrgbClr r="0" g="0" b="0"/>
      </a:effectRef>
      <a:fontRef idx="minor"/>
    </dgm:style>
  </dgm:styleLbl>
  <dgm:styleLbl name="solidBgAcc1">
    <dgm:scene3d>
      <a:camera prst="orthographicFront"/>
      <a:lightRig rig="threePt" dir="t"/>
    </dgm:scene3d>
    <dgm:sp3d z="-161800" extrusionH="10600" contourW="3000">
      <a:bevelT w="48600" h="8600" prst="softRound"/>
      <a:bevelB w="48600" h="8600" prst="relaxedInset"/>
    </dgm:sp3d>
    <dgm:txPr/>
    <dgm:style>
      <a:lnRef idx="0">
        <a:scrgbClr r="0" g="0" b="0"/>
      </a:lnRef>
      <a:fillRef idx="1">
        <a:scrgbClr r="0" g="0" b="0"/>
      </a:fillRef>
      <a:effectRef idx="0">
        <a:scrgbClr r="0" g="0" b="0"/>
      </a:effectRef>
      <a:fontRef idx="minor"/>
    </dgm:style>
  </dgm:styleLbl>
  <dgm:styleLbl name="fgAccFollowNode1">
    <dgm:scene3d>
      <a:camera prst="orthographicFront"/>
      <a:lightRig rig="threePt" dir="t"/>
    </dgm:scene3d>
    <dgm:sp3d z="57200" extrusionH="600" contourW="3000">
      <a:bevelT w="48600" h="18600" prst="relaxedInset"/>
      <a:bevelB w="48600" h="8600" prst="relaxedInset"/>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50600" contourW="3000">
      <a:bevelT w="101600" h="80600" prst="relaxedInset"/>
      <a:bevelB w="80600" h="80600" prst="relaxedInset"/>
    </dgm:sp3d>
    <dgm:txPr/>
    <dgm:style>
      <a:lnRef idx="0">
        <a:scrgbClr r="0" g="0" b="0"/>
      </a:lnRef>
      <a:fillRef idx="1">
        <a:scrgbClr r="0" g="0" b="0"/>
      </a:fillRef>
      <a:effectRef idx="0">
        <a:scrgbClr r="0" g="0" b="0"/>
      </a:effectRef>
      <a:fontRef idx="minor"/>
    </dgm:style>
  </dgm:styleLbl>
  <dgm:styleLbl name="bgAccFollowNode1">
    <dgm:scene3d>
      <a:camera prst="orthographicFront"/>
      <a:lightRig rig="threePt" dir="t"/>
    </dgm:scene3d>
    <dgm:sp3d z="-161800" extrusionH="10600" contourW="3000">
      <a:bevelT w="48600" h="8600" prst="relaxedInset"/>
      <a:bevelB w="48600" h="8600" prst="relaxedInset"/>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161800" extrusionH="600" contourW="3000">
      <a:bevelT w="48600" h="18600" prst="relaxedInset"/>
      <a:bevelB w="48600" h="8600" prst="relaxedInset"/>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50600">
      <a:bevelT w="80600" h="80600" prst="relaxedInset"/>
      <a:bevelB w="80600" h="80600" prst="relaxedInset"/>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7200" extrusionH="600" contourW="3000" prstMaterial="plastic">
      <a:bevelT w="80600" h="18600" prst="relaxedInset"/>
      <a:bevelB w="80600" h="8600" prst="relaxedInset"/>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0.png>
</file>

<file path=ppt/media/image11.png>
</file>

<file path=ppt/media/image12.jpeg>
</file>

<file path=ppt/media/image13.png>
</file>

<file path=ppt/media/image15.png>
</file>

<file path=ppt/media/image2.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383D5C-94B4-8240-A09B-0F3DC9CAF279}" type="datetimeFigureOut">
              <a:rPr lang="en-US" smtClean="0"/>
              <a:t>1/24/2024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4DEDD7C-BBA9-784C-9AEE-51BD322755F2}" type="slidenum">
              <a:rPr lang="en-US" smtClean="0"/>
              <a:t>‹#›</a:t>
            </a:fld>
            <a:endParaRPr lang="en-US"/>
          </a:p>
        </p:txBody>
      </p:sp>
    </p:spTree>
    <p:extLst>
      <p:ext uri="{BB962C8B-B14F-4D97-AF65-F5344CB8AC3E}">
        <p14:creationId xmlns:p14="http://schemas.microsoft.com/office/powerpoint/2010/main" val="550777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4DEDD7C-BBA9-784C-9AEE-51BD322755F2}" type="slidenum">
              <a:rPr lang="en-US" smtClean="0"/>
              <a:t>1</a:t>
            </a:fld>
            <a:endParaRPr lang="en-US"/>
          </a:p>
        </p:txBody>
      </p:sp>
    </p:spTree>
    <p:extLst>
      <p:ext uri="{BB962C8B-B14F-4D97-AF65-F5344CB8AC3E}">
        <p14:creationId xmlns:p14="http://schemas.microsoft.com/office/powerpoint/2010/main" val="26480948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59352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703062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4759581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049696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5352593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22864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45276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1737714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9251097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881284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DEDD7C-BBA9-784C-9AEE-51BD322755F2}" type="slidenum">
              <a:rPr lang="en-US" smtClean="0"/>
              <a:t>2</a:t>
            </a:fld>
            <a:endParaRPr lang="en-US"/>
          </a:p>
        </p:txBody>
      </p:sp>
    </p:spTree>
    <p:extLst>
      <p:ext uri="{BB962C8B-B14F-4D97-AF65-F5344CB8AC3E}">
        <p14:creationId xmlns:p14="http://schemas.microsoft.com/office/powerpoint/2010/main" val="228764980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52330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689659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8149722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8831238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4318529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9681042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6826756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8684260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4721791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A4DEDD7C-BBA9-784C-9AEE-51BD322755F2}" type="slidenum">
              <a:rPr lang="en-US" smtClean="0"/>
              <a:t>29</a:t>
            </a:fld>
            <a:endParaRPr lang="en-US"/>
          </a:p>
        </p:txBody>
      </p:sp>
    </p:spTree>
    <p:extLst>
      <p:ext uri="{BB962C8B-B14F-4D97-AF65-F5344CB8AC3E}">
        <p14:creationId xmlns:p14="http://schemas.microsoft.com/office/powerpoint/2010/main" val="32204162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53300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459111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377642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157540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215813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704476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1381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3D73BC-D9DD-F194-4FD4-35CE14FFE962}"/>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15BEB1E5-2281-8556-6D31-817F9DDCC4EB}"/>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AF41C38A-1BEF-01F2-8CB2-B89281FEA78C}"/>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1/24/2024</a:t>
            </a:fld>
            <a:endParaRPr lang="en-US"/>
          </a:p>
        </p:txBody>
      </p:sp>
      <p:sp>
        <p:nvSpPr>
          <p:cNvPr id="5" name="Footer Placeholder 4">
            <a:extLst>
              <a:ext uri="{FF2B5EF4-FFF2-40B4-BE49-F238E27FC236}">
                <a16:creationId xmlns:a16="http://schemas.microsoft.com/office/drawing/2014/main" id="{63120691-3DE6-D50F-D667-4794B3BCA5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6809F150-D320-57C3-AAFC-EA5F1AF950ED}"/>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5998511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EDF3D1-80CC-E24C-958D-0682491A7167}"/>
              </a:ext>
            </a:extLst>
          </p:cNvPr>
          <p:cNvSpPr>
            <a:spLocks noGrp="1"/>
          </p:cNvSpPr>
          <p:nvPr>
            <p:ph type="title"/>
          </p:nvPr>
        </p:nvSpPr>
        <p:spPr>
          <a:xfrm>
            <a:off x="838200" y="365125"/>
            <a:ext cx="10515600" cy="1325563"/>
          </a:xfrm>
          <a:prstGeom prst="rect">
            <a:avLst/>
          </a:prstGeom>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DD4DFAFB-5120-EDAB-4F6D-6AB86CA80676}"/>
              </a:ext>
            </a:extLst>
          </p:cNvPr>
          <p:cNvSpPr>
            <a:spLocks noGrp="1"/>
          </p:cNvSpPr>
          <p:nvPr>
            <p:ph type="body" orient="vert" idx="1"/>
          </p:nvPr>
        </p:nvSpPr>
        <p:spPr>
          <a:xfrm>
            <a:off x="838200" y="1825625"/>
            <a:ext cx="10515600" cy="4351338"/>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04E5AAE-59D1-4C1A-E883-C93587818261}"/>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1/24/2024</a:t>
            </a:fld>
            <a:endParaRPr lang="en-US"/>
          </a:p>
        </p:txBody>
      </p:sp>
      <p:sp>
        <p:nvSpPr>
          <p:cNvPr id="5" name="Footer Placeholder 4">
            <a:extLst>
              <a:ext uri="{FF2B5EF4-FFF2-40B4-BE49-F238E27FC236}">
                <a16:creationId xmlns:a16="http://schemas.microsoft.com/office/drawing/2014/main" id="{61CC0693-8F55-1979-D6E6-646E30ABAD92}"/>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3EC48A95-7F23-FD5A-4C6A-CB6BAD679938}"/>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39210204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8BDACBB-E331-C796-4491-A9481F5E49D4}"/>
              </a:ext>
            </a:extLst>
          </p:cNvPr>
          <p:cNvSpPr>
            <a:spLocks noGrp="1"/>
          </p:cNvSpPr>
          <p:nvPr>
            <p:ph type="title" orient="vert"/>
          </p:nvPr>
        </p:nvSpPr>
        <p:spPr>
          <a:xfrm>
            <a:off x="8724900" y="365125"/>
            <a:ext cx="2628900" cy="5811838"/>
          </a:xfrm>
          <a:prstGeom prst="rect">
            <a:avLst/>
          </a:prstGeo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184F9E35-9B8C-4DAA-A735-86BBF74C366D}"/>
              </a:ext>
            </a:extLst>
          </p:cNvPr>
          <p:cNvSpPr>
            <a:spLocks noGrp="1"/>
          </p:cNvSpPr>
          <p:nvPr>
            <p:ph type="body" orient="vert" idx="1"/>
          </p:nvPr>
        </p:nvSpPr>
        <p:spPr>
          <a:xfrm>
            <a:off x="838200" y="365125"/>
            <a:ext cx="7734300" cy="5811838"/>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3405F6CE-7599-F176-2E29-273D01FC68AD}"/>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1/24/2024</a:t>
            </a:fld>
            <a:endParaRPr lang="en-US"/>
          </a:p>
        </p:txBody>
      </p:sp>
      <p:sp>
        <p:nvSpPr>
          <p:cNvPr id="5" name="Footer Placeholder 4">
            <a:extLst>
              <a:ext uri="{FF2B5EF4-FFF2-40B4-BE49-F238E27FC236}">
                <a16:creationId xmlns:a16="http://schemas.microsoft.com/office/drawing/2014/main" id="{0ED037DA-4C58-32EE-130C-BEA5FE0F2BD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8624608-9256-DC1C-75F8-BC55DFB79639}"/>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95153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12BC6C-52E1-957F-2D89-EA32C18F9841}"/>
              </a:ext>
            </a:extLst>
          </p:cNvPr>
          <p:cNvSpPr>
            <a:spLocks noGrp="1"/>
          </p:cNvSpPr>
          <p:nvPr>
            <p:ph type="title"/>
          </p:nvPr>
        </p:nvSpPr>
        <p:spPr>
          <a:xfrm>
            <a:off x="838200" y="365125"/>
            <a:ext cx="10515600" cy="1325563"/>
          </a:xfrm>
          <a:prstGeom prst="rect">
            <a:avLst/>
          </a:prstGeom>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C62D7766-5A04-03B8-21C7-A75D15487D2E}"/>
              </a:ext>
            </a:extLst>
          </p:cNvPr>
          <p:cNvSpPr>
            <a:spLocks noGrp="1"/>
          </p:cNvSpPr>
          <p:nvPr>
            <p:ph idx="1"/>
          </p:nvPr>
        </p:nvSpPr>
        <p:spPr>
          <a:xfrm>
            <a:off x="838200" y="1825625"/>
            <a:ext cx="10515600" cy="435133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77794707-DA57-A562-64F0-C7231B70E34C}"/>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1/24/2024</a:t>
            </a:fld>
            <a:endParaRPr lang="en-US"/>
          </a:p>
        </p:txBody>
      </p:sp>
      <p:sp>
        <p:nvSpPr>
          <p:cNvPr id="5" name="Footer Placeholder 4">
            <a:extLst>
              <a:ext uri="{FF2B5EF4-FFF2-40B4-BE49-F238E27FC236}">
                <a16:creationId xmlns:a16="http://schemas.microsoft.com/office/drawing/2014/main" id="{E7905340-9996-B6CE-4862-57AB8A0CAF54}"/>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A35B36B-98E8-7C24-720B-C1C01C294ED1}"/>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2695543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CE042E-54B4-54F3-0E27-1580A1CDE46D}"/>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BB1CFFB4-2390-72E4-EA40-D28EE958C30A}"/>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B039F7F0-2A08-A6AB-C070-2BB10394E0F1}"/>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1/24/2024</a:t>
            </a:fld>
            <a:endParaRPr lang="en-US"/>
          </a:p>
        </p:txBody>
      </p:sp>
      <p:sp>
        <p:nvSpPr>
          <p:cNvPr id="5" name="Footer Placeholder 4">
            <a:extLst>
              <a:ext uri="{FF2B5EF4-FFF2-40B4-BE49-F238E27FC236}">
                <a16:creationId xmlns:a16="http://schemas.microsoft.com/office/drawing/2014/main" id="{7C4A627D-2BB8-9898-A742-BA7B9BDE531E}"/>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F3CEC000-5B49-1473-DF60-CF0DFDD7837F}"/>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2404985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144750-C429-36D8-2C2F-122110E82EA2}"/>
              </a:ext>
            </a:extLst>
          </p:cNvPr>
          <p:cNvSpPr>
            <a:spLocks noGrp="1"/>
          </p:cNvSpPr>
          <p:nvPr>
            <p:ph type="title"/>
          </p:nvPr>
        </p:nvSpPr>
        <p:spPr>
          <a:xfrm>
            <a:off x="838200" y="365125"/>
            <a:ext cx="10515600" cy="1325563"/>
          </a:xfrm>
          <a:prstGeom prst="rect">
            <a:avLst/>
          </a:prstGeom>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BEB99882-9F51-C052-8944-3658294CFAD9}"/>
              </a:ext>
            </a:extLst>
          </p:cNvPr>
          <p:cNvSpPr>
            <a:spLocks noGrp="1"/>
          </p:cNvSpPr>
          <p:nvPr>
            <p:ph sz="half" idx="1"/>
          </p:nvPr>
        </p:nvSpPr>
        <p:spPr>
          <a:xfrm>
            <a:off x="838200" y="1825625"/>
            <a:ext cx="5181600" cy="435133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D15F8EDA-199D-1DE2-C91E-212A90694AFF}"/>
              </a:ext>
            </a:extLst>
          </p:cNvPr>
          <p:cNvSpPr>
            <a:spLocks noGrp="1"/>
          </p:cNvSpPr>
          <p:nvPr>
            <p:ph sz="half" idx="2"/>
          </p:nvPr>
        </p:nvSpPr>
        <p:spPr>
          <a:xfrm>
            <a:off x="6172200" y="1825625"/>
            <a:ext cx="5181600" cy="435133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E8A497DD-35ED-0A79-733E-13C791C1BE0E}"/>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1/24/2024</a:t>
            </a:fld>
            <a:endParaRPr lang="en-US"/>
          </a:p>
        </p:txBody>
      </p:sp>
      <p:sp>
        <p:nvSpPr>
          <p:cNvPr id="6" name="Footer Placeholder 5">
            <a:extLst>
              <a:ext uri="{FF2B5EF4-FFF2-40B4-BE49-F238E27FC236}">
                <a16:creationId xmlns:a16="http://schemas.microsoft.com/office/drawing/2014/main" id="{40AF2218-5C4B-FC83-986A-783F770A9F79}"/>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B73E1389-1F25-01FD-22C0-CA632C755717}"/>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10537380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1459C4-AAB6-6931-4715-58D34DF8314E}"/>
              </a:ext>
            </a:extLst>
          </p:cNvPr>
          <p:cNvSpPr>
            <a:spLocks noGrp="1"/>
          </p:cNvSpPr>
          <p:nvPr>
            <p:ph type="title"/>
          </p:nvPr>
        </p:nvSpPr>
        <p:spPr>
          <a:xfrm>
            <a:off x="839788" y="365125"/>
            <a:ext cx="10515600" cy="1325563"/>
          </a:xfrm>
          <a:prstGeom prst="rect">
            <a:avLst/>
          </a:prstGeo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D4212E09-A8BF-DB3F-5624-9C0F93205B5B}"/>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C1655647-CD01-6BD6-2A08-67C89C9AA6C6}"/>
              </a:ext>
            </a:extLst>
          </p:cNvPr>
          <p:cNvSpPr>
            <a:spLocks noGrp="1"/>
          </p:cNvSpPr>
          <p:nvPr>
            <p:ph sz="half" idx="2"/>
          </p:nvPr>
        </p:nvSpPr>
        <p:spPr>
          <a:xfrm>
            <a:off x="839788" y="2505075"/>
            <a:ext cx="5157787" cy="368458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0F2D45FF-EA75-72FE-B12E-31711879A2B5}"/>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8C2C2BC6-713E-EFA2-E68C-0FB35D4C584B}"/>
              </a:ext>
            </a:extLst>
          </p:cNvPr>
          <p:cNvSpPr>
            <a:spLocks noGrp="1"/>
          </p:cNvSpPr>
          <p:nvPr>
            <p:ph sz="quarter" idx="4"/>
          </p:nvPr>
        </p:nvSpPr>
        <p:spPr>
          <a:xfrm>
            <a:off x="6172200" y="2505075"/>
            <a:ext cx="5183188" cy="368458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57B48A0C-F0BB-FC20-EB4B-BA1611BF0088}"/>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1/24/2024</a:t>
            </a:fld>
            <a:endParaRPr lang="en-US"/>
          </a:p>
        </p:txBody>
      </p:sp>
      <p:sp>
        <p:nvSpPr>
          <p:cNvPr id="8" name="Footer Placeholder 7">
            <a:extLst>
              <a:ext uri="{FF2B5EF4-FFF2-40B4-BE49-F238E27FC236}">
                <a16:creationId xmlns:a16="http://schemas.microsoft.com/office/drawing/2014/main" id="{2AF2FF5F-3827-32FA-A970-A81E68F4EA3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9DA6DD4-BA94-3F5F-BA33-72C9FC38F605}"/>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8427948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0C8AE-F3DD-548C-9637-78CBD8198BD2}"/>
              </a:ext>
            </a:extLst>
          </p:cNvPr>
          <p:cNvSpPr>
            <a:spLocks noGrp="1"/>
          </p:cNvSpPr>
          <p:nvPr>
            <p:ph type="title"/>
          </p:nvPr>
        </p:nvSpPr>
        <p:spPr>
          <a:xfrm>
            <a:off x="838200" y="365125"/>
            <a:ext cx="10515600" cy="1325563"/>
          </a:xfrm>
          <a:prstGeom prst="rect">
            <a:avLst/>
          </a:prstGeom>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15D1BDEB-9165-D05A-4A8D-2D3F3EEC47D3}"/>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1/24/2024</a:t>
            </a:fld>
            <a:endParaRPr lang="en-US"/>
          </a:p>
        </p:txBody>
      </p:sp>
      <p:sp>
        <p:nvSpPr>
          <p:cNvPr id="4" name="Footer Placeholder 3">
            <a:extLst>
              <a:ext uri="{FF2B5EF4-FFF2-40B4-BE49-F238E27FC236}">
                <a16:creationId xmlns:a16="http://schemas.microsoft.com/office/drawing/2014/main" id="{B89D1950-33EC-4A3B-6659-C405D926C95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67629AF2-A355-2A80-6650-7545E1C27CF3}"/>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4160422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276AD03-743C-E608-0782-768AE88ABC39}"/>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1/24/2024</a:t>
            </a:fld>
            <a:endParaRPr lang="en-US"/>
          </a:p>
        </p:txBody>
      </p:sp>
      <p:sp>
        <p:nvSpPr>
          <p:cNvPr id="3" name="Footer Placeholder 2">
            <a:extLst>
              <a:ext uri="{FF2B5EF4-FFF2-40B4-BE49-F238E27FC236}">
                <a16:creationId xmlns:a16="http://schemas.microsoft.com/office/drawing/2014/main" id="{F3F036DB-E927-D85B-3296-B605A6D3F544}"/>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B92EB2A7-F153-0A6B-BDBC-0FD251909959}"/>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2732598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F7913-53CE-13FA-D1C7-1E9679C15ED6}"/>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12F57C38-185D-54CA-8977-DE1070CF377E}"/>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43711FB8-2E3C-68FF-2E20-805E3622542C}"/>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5B92588E-73C3-1756-6E4C-8C9028AE529C}"/>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1/24/2024</a:t>
            </a:fld>
            <a:endParaRPr lang="en-US"/>
          </a:p>
        </p:txBody>
      </p:sp>
      <p:sp>
        <p:nvSpPr>
          <p:cNvPr id="6" name="Footer Placeholder 5">
            <a:extLst>
              <a:ext uri="{FF2B5EF4-FFF2-40B4-BE49-F238E27FC236}">
                <a16:creationId xmlns:a16="http://schemas.microsoft.com/office/drawing/2014/main" id="{98030D8C-3E02-C176-72AF-A7A682303A1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4FD272FF-40BE-31B4-FADA-552AC6EBEABD}"/>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0530239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6E2B7-3E5A-320A-05F8-EBC7E8319CB1}"/>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C6A9C01D-4B51-8308-8E62-AC40AF0A0978}"/>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16D8DA9-DA04-C7C7-C09C-5B05F08A4CBE}"/>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247D245-79F4-60DF-D06D-2F1B504F1D06}"/>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1/24/2024</a:t>
            </a:fld>
            <a:endParaRPr lang="en-US"/>
          </a:p>
        </p:txBody>
      </p:sp>
      <p:sp>
        <p:nvSpPr>
          <p:cNvPr id="6" name="Footer Placeholder 5">
            <a:extLst>
              <a:ext uri="{FF2B5EF4-FFF2-40B4-BE49-F238E27FC236}">
                <a16:creationId xmlns:a16="http://schemas.microsoft.com/office/drawing/2014/main" id="{8610C856-6411-2E31-C411-3EBC6491A9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86F58E91-8C0A-E251-93E7-DE7FD36D3F22}"/>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906624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3791672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emf"/><Relationship Id="rId5" Type="http://schemas.openxmlformats.org/officeDocument/2006/relationships/image" Target="../media/image3.emf"/><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hyperlink" Target="https://youtu.be/z_YNMsS6NLk?feature=shared" TargetMode="External"/><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8.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1.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1.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2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3.xml.rels><?xml version="1.0" encoding="UTF-8" standalone="yes"?>
<Relationships xmlns="http://schemas.openxmlformats.org/package/2006/relationships"><Relationship Id="rId3" Type="http://schemas.openxmlformats.org/officeDocument/2006/relationships/image" Target="../media/image5.emf"/><Relationship Id="rId7" Type="http://schemas.openxmlformats.org/officeDocument/2006/relationships/image" Target="../media/image9.png"/><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2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4.xml"/><Relationship Id="rId1" Type="http://schemas.openxmlformats.org/officeDocument/2006/relationships/slideLayout" Target="../slideLayouts/slideLayout4.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6.png"/></Relationships>
</file>

<file path=ppt/slides/_rels/slide2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7.xml"/><Relationship Id="rId1" Type="http://schemas.openxmlformats.org/officeDocument/2006/relationships/slideLayout" Target="../slideLayouts/slideLayout2.xml"/><Relationship Id="rId6" Type="http://schemas.openxmlformats.org/officeDocument/2006/relationships/image" Target="../media/image12.jpeg"/><Relationship Id="rId5" Type="http://schemas.openxmlformats.org/officeDocument/2006/relationships/hyperlink" Target="https://www.youtube.com/watch?v=AtZzNOG8x0M" TargetMode="External"/><Relationship Id="rId4" Type="http://schemas.openxmlformats.org/officeDocument/2006/relationships/image" Target="../media/image6.png"/></Relationships>
</file>

<file path=ppt/slides/_rels/slide28.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8.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6.png"/></Relationships>
</file>

<file path=ppt/slides/_rels/slide2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9.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emf"/></Relationships>
</file>

<file path=ppt/slides/_rels/slide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5.emf"/><Relationship Id="rId7" Type="http://schemas.openxmlformats.org/officeDocument/2006/relationships/diagramQuickStyle" Target="../diagrams/quickStyle1.xml"/><Relationship Id="rId2" Type="http://schemas.openxmlformats.org/officeDocument/2006/relationships/notesSlide" Target="../notesSlides/notesSlide8.xml"/><Relationship Id="rId1" Type="http://schemas.openxmlformats.org/officeDocument/2006/relationships/slideLayout" Target="../slideLayouts/slideLayout6.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image" Target="../media/image6.png"/><Relationship Id="rId9" Type="http://schemas.microsoft.com/office/2007/relationships/diagramDrawing" Target="../diagrams/drawing1.xml"/></Relationships>
</file>

<file path=ppt/slides/_rels/slide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al Background" descr="Teal Background">
            <a:extLst>
              <a:ext uri="{FF2B5EF4-FFF2-40B4-BE49-F238E27FC236}">
                <a16:creationId xmlns:a16="http://schemas.microsoft.com/office/drawing/2014/main" id="{C30CE2D5-3261-A960-C26C-3314BEEC69C5}"/>
              </a:ext>
            </a:extLst>
          </p:cNvPr>
          <p:cNvSpPr/>
          <p:nvPr/>
        </p:nvSpPr>
        <p:spPr>
          <a:xfrm>
            <a:off x="0" y="0"/>
            <a:ext cx="12192000" cy="6858000"/>
          </a:xfrm>
          <a:prstGeom prst="rect">
            <a:avLst/>
          </a:prstGeom>
          <a:solidFill>
            <a:srgbClr val="4FB9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Main Header">
            <a:extLst>
              <a:ext uri="{FF2B5EF4-FFF2-40B4-BE49-F238E27FC236}">
                <a16:creationId xmlns:a16="http://schemas.microsoft.com/office/drawing/2014/main" id="{E901B3A1-1276-9FF2-9A2B-048D986A828E}"/>
              </a:ext>
            </a:extLst>
          </p:cNvPr>
          <p:cNvSpPr txBox="1"/>
          <p:nvPr/>
        </p:nvSpPr>
        <p:spPr>
          <a:xfrm>
            <a:off x="1715589" y="649480"/>
            <a:ext cx="6261462" cy="3170099"/>
          </a:xfrm>
          <a:prstGeom prst="rect">
            <a:avLst/>
          </a:prstGeom>
          <a:noFill/>
        </p:spPr>
        <p:txBody>
          <a:bodyPr wrap="square" rtlCol="0">
            <a:spAutoFit/>
          </a:bodyPr>
          <a:lstStyle/>
          <a:p>
            <a:pPr>
              <a:lnSpc>
                <a:spcPts val="6000"/>
              </a:lnSpc>
            </a:pPr>
            <a:r>
              <a:rPr lang="en-US" sz="5400" kern="2000" dirty="0">
                <a:solidFill>
                  <a:srgbClr val="141F34"/>
                </a:solidFill>
                <a:latin typeface="Clash Display Medium" pitchFamily="2" charset="0"/>
              </a:rPr>
              <a:t>BUS7C3 International </a:t>
            </a:r>
            <a:r>
              <a:rPr lang="en-US" sz="5400" kern="2000" dirty="0" err="1">
                <a:solidFill>
                  <a:srgbClr val="141F34"/>
                </a:solidFill>
                <a:latin typeface="Clash Display Medium" pitchFamily="2" charset="0"/>
              </a:rPr>
              <a:t>Organisational</a:t>
            </a:r>
            <a:r>
              <a:rPr lang="en-US" sz="5400" kern="2000" dirty="0">
                <a:solidFill>
                  <a:srgbClr val="141F34"/>
                </a:solidFill>
                <a:latin typeface="Clash Display Medium" pitchFamily="2" charset="0"/>
              </a:rPr>
              <a:t> Branding</a:t>
            </a:r>
          </a:p>
        </p:txBody>
      </p:sp>
      <p:sp>
        <p:nvSpPr>
          <p:cNvPr id="9" name="Subheader">
            <a:extLst>
              <a:ext uri="{FF2B5EF4-FFF2-40B4-BE49-F238E27FC236}">
                <a16:creationId xmlns:a16="http://schemas.microsoft.com/office/drawing/2014/main" id="{075DC114-7C7E-AD6B-2947-9160C3AF7658}"/>
              </a:ext>
            </a:extLst>
          </p:cNvPr>
          <p:cNvSpPr txBox="1">
            <a:spLocks/>
          </p:cNvSpPr>
          <p:nvPr/>
        </p:nvSpPr>
        <p:spPr>
          <a:xfrm>
            <a:off x="1390969" y="3932559"/>
            <a:ext cx="4853967" cy="2302810"/>
          </a:xfrm>
          <a:prstGeom prst="rect">
            <a:avLst/>
          </a:prstGeom>
          <a:noFill/>
        </p:spPr>
        <p:txBody>
          <a:bodyPr wrap="square" rtlCol="0">
            <a:spAutoFit/>
          </a:bodyPr>
          <a:lstStyle/>
          <a:p>
            <a:pPr marL="0" marR="0" lvl="0" indent="0" algn="l" defTabSz="914400" rtl="0" eaLnBrk="1" fontAlgn="auto" latinLnBrk="0" hangingPunct="1">
              <a:lnSpc>
                <a:spcPts val="6000"/>
              </a:lnSpc>
              <a:spcBef>
                <a:spcPts val="0"/>
              </a:spcBef>
              <a:spcAft>
                <a:spcPts val="0"/>
              </a:spcAft>
              <a:buClrTx/>
              <a:buSzTx/>
              <a:buFontTx/>
              <a:buNone/>
              <a:tabLst/>
              <a:defRPr/>
            </a:pPr>
            <a:r>
              <a:rPr lang="en-GB" sz="2800" kern="2000" spc="-150" dirty="0">
                <a:solidFill>
                  <a:srgbClr val="141F34"/>
                </a:solidFill>
                <a:latin typeface="Clash Display" pitchFamily="2" charset="0"/>
                <a:ea typeface="Inter V Medium" panose="02000503000000020004" pitchFamily="2" charset="0"/>
                <a:cs typeface="Inter V Medium" panose="02000503000000020004" pitchFamily="2" charset="0"/>
              </a:rPr>
              <a:t>Lecture </a:t>
            </a:r>
            <a:r>
              <a:rPr kumimoji="0" lang="en-GB" sz="2800" b="0" i="0" u="none" strike="noStrike" kern="2000" cap="none" spc="-150" normalizeH="0" baseline="0" noProof="0" dirty="0">
                <a:ln>
                  <a:noFill/>
                </a:ln>
                <a:solidFill>
                  <a:srgbClr val="141F34"/>
                </a:solidFill>
                <a:effectLst/>
                <a:uLnTx/>
                <a:uFillTx/>
                <a:latin typeface="Clash Display" pitchFamily="2" charset="0"/>
                <a:ea typeface="Inter V Medium" panose="02000503000000020004" pitchFamily="2" charset="0"/>
                <a:cs typeface="Inter V Medium" panose="02000503000000020004" pitchFamily="2" charset="0"/>
              </a:rPr>
              <a:t>6 - The Role of Marketing within Organisational Branding</a:t>
            </a:r>
            <a:endParaRPr kumimoji="0" lang="en-US" sz="2800" b="0" i="0" u="none" strike="noStrike" kern="2000" cap="none" spc="-150" normalizeH="0" baseline="0" noProof="0" dirty="0">
              <a:ln>
                <a:noFill/>
              </a:ln>
              <a:solidFill>
                <a:srgbClr val="141F34"/>
              </a:solidFill>
              <a:effectLst/>
              <a:uLnTx/>
              <a:uFillTx/>
              <a:latin typeface="Clash Display" pitchFamily="2" charset="0"/>
              <a:ea typeface="Inter V Medium" panose="02000503000000020004" pitchFamily="2" charset="0"/>
              <a:cs typeface="Inter V Medium" panose="02000503000000020004" pitchFamily="2" charset="0"/>
            </a:endParaRPr>
          </a:p>
        </p:txBody>
      </p:sp>
      <p:pic>
        <p:nvPicPr>
          <p:cNvPr id="11" name="Picture 10" descr="Orange asbract">
            <a:extLst>
              <a:ext uri="{FF2B5EF4-FFF2-40B4-BE49-F238E27FC236}">
                <a16:creationId xmlns:a16="http://schemas.microsoft.com/office/drawing/2014/main" id="{06B4EA1F-89B8-674E-9B9F-CE90A8D56E47}"/>
              </a:ext>
            </a:extLst>
          </p:cNvPr>
          <p:cNvPicPr>
            <a:picLocks noChangeAspect="1"/>
          </p:cNvPicPr>
          <p:nvPr/>
        </p:nvPicPr>
        <p:blipFill rotWithShape="1">
          <a:blip r:embed="rId3"/>
          <a:srcRect t="11996" r="12326"/>
          <a:stretch/>
        </p:blipFill>
        <p:spPr>
          <a:xfrm>
            <a:off x="8774269" y="0"/>
            <a:ext cx="3417732" cy="4720990"/>
          </a:xfrm>
          <a:prstGeom prst="rect">
            <a:avLst/>
          </a:prstGeom>
        </p:spPr>
      </p:pic>
      <p:pic>
        <p:nvPicPr>
          <p:cNvPr id="12" name="Picture 11" descr="Orange tall tower">
            <a:extLst>
              <a:ext uri="{FF2B5EF4-FFF2-40B4-BE49-F238E27FC236}">
                <a16:creationId xmlns:a16="http://schemas.microsoft.com/office/drawing/2014/main" id="{2ADC2D9A-2048-354E-A399-F1AE39812118}"/>
              </a:ext>
            </a:extLst>
          </p:cNvPr>
          <p:cNvPicPr>
            <a:picLocks noChangeAspect="1"/>
          </p:cNvPicPr>
          <p:nvPr/>
        </p:nvPicPr>
        <p:blipFill>
          <a:blip r:embed="rId4"/>
          <a:srcRect/>
          <a:stretch/>
        </p:blipFill>
        <p:spPr>
          <a:xfrm>
            <a:off x="714605" y="649480"/>
            <a:ext cx="676364" cy="6208520"/>
          </a:xfrm>
          <a:prstGeom prst="rect">
            <a:avLst/>
          </a:prstGeom>
        </p:spPr>
      </p:pic>
      <p:pic>
        <p:nvPicPr>
          <p:cNvPr id="6" name="Navy Shape Logo" descr="Navy building shape holder">
            <a:extLst>
              <a:ext uri="{FF2B5EF4-FFF2-40B4-BE49-F238E27FC236}">
                <a16:creationId xmlns:a16="http://schemas.microsoft.com/office/drawing/2014/main" id="{D51EDC99-FB8F-E28A-2A3E-6ABFE86655B3}"/>
              </a:ext>
            </a:extLst>
          </p:cNvPr>
          <p:cNvPicPr>
            <a:picLocks noChangeAspect="1"/>
          </p:cNvPicPr>
          <p:nvPr/>
        </p:nvPicPr>
        <p:blipFill>
          <a:blip r:embed="rId5"/>
          <a:stretch>
            <a:fillRect/>
          </a:stretch>
        </p:blipFill>
        <p:spPr>
          <a:xfrm>
            <a:off x="6356196" y="2352638"/>
            <a:ext cx="5835804" cy="4505361"/>
          </a:xfrm>
          <a:prstGeom prst="rect">
            <a:avLst/>
          </a:prstGeom>
        </p:spPr>
      </p:pic>
      <p:pic>
        <p:nvPicPr>
          <p:cNvPr id="2" name="White Large Logo" descr="White Wrexham University logo">
            <a:extLst>
              <a:ext uri="{FF2B5EF4-FFF2-40B4-BE49-F238E27FC236}">
                <a16:creationId xmlns:a16="http://schemas.microsoft.com/office/drawing/2014/main" id="{7BBD8E66-F319-5E22-5289-BE85DF184B8B}"/>
              </a:ext>
            </a:extLst>
          </p:cNvPr>
          <p:cNvPicPr>
            <a:picLocks noChangeAspect="1"/>
          </p:cNvPicPr>
          <p:nvPr/>
        </p:nvPicPr>
        <p:blipFill>
          <a:blip r:embed="rId6"/>
          <a:stretch>
            <a:fillRect/>
          </a:stretch>
        </p:blipFill>
        <p:spPr>
          <a:xfrm>
            <a:off x="7481990" y="4961420"/>
            <a:ext cx="4084539" cy="902972"/>
          </a:xfrm>
          <a:prstGeom prst="rect">
            <a:avLst/>
          </a:prstGeom>
        </p:spPr>
      </p:pic>
    </p:spTree>
    <p:extLst>
      <p:ext uri="{BB962C8B-B14F-4D97-AF65-F5344CB8AC3E}">
        <p14:creationId xmlns:p14="http://schemas.microsoft.com/office/powerpoint/2010/main" val="15151197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IN" altLang="en-US" sz="4000" b="1" i="0" u="none" strike="noStrike" kern="1200" cap="none" spc="0" normalizeH="0" baseline="0" noProof="0" dirty="0">
                <a:ln>
                  <a:noFill/>
                </a:ln>
                <a:solidFill>
                  <a:prstClr val="black"/>
                </a:solidFill>
                <a:effectLst/>
                <a:uLnTx/>
                <a:uFillTx/>
                <a:latin typeface="Calibri Light" panose="020F0302020204030204"/>
                <a:ea typeface="+mj-ea"/>
                <a:cs typeface="+mj-cs"/>
              </a:rPr>
              <a:t>Why is branding essential for an organisation? </a:t>
            </a:r>
            <a:endParaRPr lang="en-GB"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342900" marR="0" lvl="0" indent="-342900" algn="l" defTabSz="914400" rtl="0" eaLnBrk="1" fontAlgn="auto" latinLnBrk="0" hangingPunct="1">
              <a:lnSpc>
                <a:spcPct val="115000"/>
              </a:lnSpc>
              <a:spcBef>
                <a:spcPts val="0"/>
              </a:spcBef>
              <a:spcAft>
                <a:spcPts val="1000"/>
              </a:spcAft>
              <a:buClrTx/>
              <a:buSzTx/>
              <a:buFont typeface="Arial" panose="020B0604020202020204" pitchFamily="34" charset="0"/>
              <a:buChar char="•"/>
              <a:tabLst/>
              <a:defRPr/>
            </a:pPr>
            <a:r>
              <a:rPr kumimoji="0" lang="en-GB" sz="24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Times New Roman" panose="02020603050405020304" pitchFamily="18" charset="0"/>
              </a:rPr>
              <a:t>The brand is the organisation’s identity! </a:t>
            </a:r>
          </a:p>
          <a:p>
            <a:pPr marL="342900" marR="0" lvl="0" indent="-342900" algn="l" defTabSz="914400" rtl="0" eaLnBrk="1" fontAlgn="auto" latinLnBrk="0" hangingPunct="1">
              <a:lnSpc>
                <a:spcPct val="115000"/>
              </a:lnSpc>
              <a:spcBef>
                <a:spcPts val="0"/>
              </a:spcBef>
              <a:spcAft>
                <a:spcPts val="1000"/>
              </a:spcAft>
              <a:buClrTx/>
              <a:buSzTx/>
              <a:buFont typeface="Arial" panose="020B0604020202020204" pitchFamily="34" charset="0"/>
              <a:buChar char="•"/>
              <a:tabLst/>
              <a:defRPr/>
            </a:pPr>
            <a:r>
              <a:rPr kumimoji="0" lang="en-GB" sz="24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Times New Roman" panose="02020603050405020304" pitchFamily="18" charset="0"/>
              </a:rPr>
              <a:t>Due to the proliferation of marketing messaging potential customers want a better understanding of the organisation before investing in their products services. The brand facilitates this understanding.</a:t>
            </a:r>
          </a:p>
          <a:p>
            <a:pPr marL="342900" marR="0" lvl="0" indent="-342900" algn="l" defTabSz="914400" rtl="0" eaLnBrk="1" fontAlgn="auto" latinLnBrk="0" hangingPunct="1">
              <a:lnSpc>
                <a:spcPct val="115000"/>
              </a:lnSpc>
              <a:spcBef>
                <a:spcPts val="0"/>
              </a:spcBef>
              <a:spcAft>
                <a:spcPts val="1000"/>
              </a:spcAft>
              <a:buClrTx/>
              <a:buSzTx/>
              <a:buFont typeface="Arial" panose="020B0604020202020204" pitchFamily="34" charset="0"/>
              <a:buChar char="•"/>
              <a:tabLst/>
              <a:defRPr/>
            </a:pPr>
            <a:r>
              <a:rPr kumimoji="0" lang="en-GB" sz="24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Times New Roman" panose="02020603050405020304" pitchFamily="18" charset="0"/>
              </a:rPr>
              <a:t>Advertising is everywhere! Leads to advertising overload….but a strong brand will stand out i.e. Apple.</a:t>
            </a:r>
          </a:p>
          <a:p>
            <a:pPr marL="342900" marR="0" lvl="0" indent="-342900" algn="l" defTabSz="914400" rtl="0" eaLnBrk="1" fontAlgn="auto" latinLnBrk="0" hangingPunct="1">
              <a:lnSpc>
                <a:spcPct val="115000"/>
              </a:lnSpc>
              <a:spcBef>
                <a:spcPts val="0"/>
              </a:spcBef>
              <a:spcAft>
                <a:spcPts val="1000"/>
              </a:spcAft>
              <a:buClrTx/>
              <a:buSzTx/>
              <a:buFont typeface="Arial" panose="020B0604020202020204" pitchFamily="34" charset="0"/>
              <a:buChar char="•"/>
              <a:tabLst/>
              <a:defRPr/>
            </a:pPr>
            <a:r>
              <a:rPr kumimoji="0" lang="en-GB" sz="24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Times New Roman" panose="02020603050405020304" pitchFamily="18" charset="0"/>
              </a:rPr>
              <a:t>It makes businesses distinctive and provides a competitive advantage (Van Riel &amp; </a:t>
            </a:r>
            <a:r>
              <a:rPr kumimoji="0" lang="en-GB" sz="2400" b="0" i="0" u="none" strike="noStrike" kern="1200" cap="none" spc="0" normalizeH="0" baseline="0" noProof="0" dirty="0" err="1">
                <a:ln>
                  <a:noFill/>
                </a:ln>
                <a:solidFill>
                  <a:prstClr val="black"/>
                </a:solidFill>
                <a:effectLst/>
                <a:uLnTx/>
                <a:uFillTx/>
                <a:latin typeface="Calibri" panose="020F0502020204030204" pitchFamily="34" charset="0"/>
                <a:ea typeface="Times New Roman" panose="02020603050405020304" pitchFamily="18" charset="0"/>
                <a:cs typeface="Times New Roman" panose="02020603050405020304" pitchFamily="18" charset="0"/>
              </a:rPr>
              <a:t>Fromburn</a:t>
            </a:r>
            <a:r>
              <a:rPr kumimoji="0" lang="en-GB" sz="24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Times New Roman" panose="02020603050405020304" pitchFamily="18" charset="0"/>
              </a:rPr>
              <a:t>, 2007) </a:t>
            </a:r>
          </a:p>
          <a:p>
            <a:pPr marL="0" indent="0">
              <a:buNone/>
            </a:pPr>
            <a:endParaRPr lang="en-GB" dirty="0"/>
          </a:p>
        </p:txBody>
      </p:sp>
    </p:spTree>
    <p:extLst>
      <p:ext uri="{BB962C8B-B14F-4D97-AF65-F5344CB8AC3E}">
        <p14:creationId xmlns:p14="http://schemas.microsoft.com/office/powerpoint/2010/main" val="35766358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US" sz="4400" b="1" i="0" u="none" strike="noStrike" kern="1200" cap="none" spc="0" normalizeH="0" baseline="0" noProof="0" dirty="0">
                <a:ln>
                  <a:noFill/>
                </a:ln>
                <a:solidFill>
                  <a:prstClr val="black"/>
                </a:solidFill>
                <a:effectLst/>
                <a:uLnTx/>
                <a:uFillTx/>
                <a:latin typeface="Calibri Light" panose="020F0302020204030204"/>
                <a:ea typeface="+mj-ea"/>
                <a:cs typeface="+mj-cs"/>
              </a:rPr>
              <a:t>Branding, brand equity  and Competitive advantage</a:t>
            </a:r>
            <a:endParaRPr lang="en-GB" b="1"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This is important as in any sector there will be a significant number of companies all trading in similar products. Therefore, you will need an advantage over others.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Having a strong brand can provide that advantage.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Brand equity – this is  the commercial value that comes from consumer perception of the of the brand rather than the product. You want the product because you know the brand.  More on this next week!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Having strong brand equity leads to brand loyalty. The more brand loyalty you have the more barriers those entering the market face (Apple).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With increased brand loyalty you also get greater with B2B customers (Rosenbaum- Elliot et al., 2018) </a:t>
            </a:r>
          </a:p>
          <a:p>
            <a:pPr marL="0" indent="0">
              <a:buNone/>
            </a:pPr>
            <a:endParaRPr lang="en-GB" dirty="0"/>
          </a:p>
        </p:txBody>
      </p:sp>
    </p:spTree>
    <p:extLst>
      <p:ext uri="{BB962C8B-B14F-4D97-AF65-F5344CB8AC3E}">
        <p14:creationId xmlns:p14="http://schemas.microsoft.com/office/powerpoint/2010/main" val="15912674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US" sz="4400" b="1" i="0" u="none" strike="noStrike" kern="1200" cap="none" spc="0" normalizeH="0" baseline="0" noProof="0" dirty="0">
                <a:ln>
                  <a:noFill/>
                </a:ln>
                <a:solidFill>
                  <a:prstClr val="black"/>
                </a:solidFill>
                <a:effectLst/>
                <a:uLnTx/>
                <a:uFillTx/>
                <a:latin typeface="Calibri Light" panose="020F0302020204030204"/>
                <a:ea typeface="+mj-ea"/>
                <a:cs typeface="+mj-cs"/>
              </a:rPr>
              <a:t>How to brand anything - </a:t>
            </a:r>
            <a:r>
              <a:rPr kumimoji="0" lang="en-GB" sz="4400" b="1" i="0" u="none" strike="noStrike" kern="1200" cap="none" spc="0" normalizeH="0" baseline="0" noProof="0" dirty="0" err="1">
                <a:ln>
                  <a:noFill/>
                </a:ln>
                <a:solidFill>
                  <a:prstClr val="black"/>
                </a:solidFill>
                <a:effectLst/>
                <a:uLnTx/>
                <a:uFillTx/>
                <a:latin typeface="Calibri Light" panose="020F0302020204030204"/>
                <a:ea typeface="+mj-ea"/>
                <a:cs typeface="+mj-cs"/>
              </a:rPr>
              <a:t>Youri</a:t>
            </a:r>
            <a:r>
              <a:rPr kumimoji="0" lang="en-GB" sz="4400" b="1" i="0" u="none" strike="noStrike" kern="1200" cap="none" spc="0" normalizeH="0" baseline="0" noProof="0" dirty="0">
                <a:ln>
                  <a:noFill/>
                </a:ln>
                <a:solidFill>
                  <a:prstClr val="black"/>
                </a:solidFill>
                <a:effectLst/>
                <a:uLnTx/>
                <a:uFillTx/>
                <a:latin typeface="Calibri Light" panose="020F0302020204030204"/>
                <a:ea typeface="+mj-ea"/>
                <a:cs typeface="+mj-cs"/>
              </a:rPr>
              <a:t> </a:t>
            </a:r>
            <a:r>
              <a:rPr kumimoji="0" lang="en-GB" sz="4400" b="1" i="0" u="none" strike="noStrike" kern="1200" cap="none" spc="0" normalizeH="0" baseline="0" noProof="0" dirty="0" err="1">
                <a:ln>
                  <a:noFill/>
                </a:ln>
                <a:solidFill>
                  <a:prstClr val="black"/>
                </a:solidFill>
                <a:effectLst/>
                <a:uLnTx/>
                <a:uFillTx/>
                <a:latin typeface="Calibri Light" panose="020F0302020204030204"/>
                <a:ea typeface="+mj-ea"/>
                <a:cs typeface="+mj-cs"/>
              </a:rPr>
              <a:t>Sawerschel</a:t>
            </a:r>
            <a:endParaRPr lang="en-GB" b="1"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0" indent="0">
              <a:buNone/>
            </a:pPr>
            <a:r>
              <a:rPr lang="en-GB" dirty="0">
                <a:hlinkClick r:id="rId5"/>
              </a:rPr>
              <a:t>https://youtu.be/z_YNMsS6NLk?feature=shared</a:t>
            </a:r>
            <a:r>
              <a:rPr lang="en-GB" dirty="0"/>
              <a:t> </a:t>
            </a:r>
          </a:p>
          <a:p>
            <a:pPr marL="0" indent="0">
              <a:buNone/>
            </a:pPr>
            <a:endParaRPr lang="en-GB" dirty="0"/>
          </a:p>
        </p:txBody>
      </p:sp>
    </p:spTree>
    <p:extLst>
      <p:ext uri="{BB962C8B-B14F-4D97-AF65-F5344CB8AC3E}">
        <p14:creationId xmlns:p14="http://schemas.microsoft.com/office/powerpoint/2010/main" val="16027021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lang="en-US" b="1" dirty="0">
                <a:solidFill>
                  <a:prstClr val="black"/>
                </a:solidFill>
                <a:latin typeface="Calibri Light" panose="020F0302020204030204"/>
              </a:rPr>
              <a:t>D</a:t>
            </a:r>
            <a:r>
              <a:rPr kumimoji="0" lang="en-US" sz="4400" b="1" i="0" u="none" strike="noStrike" kern="1200" cap="none" spc="0" normalizeH="0" baseline="0" noProof="0" dirty="0" err="1">
                <a:ln>
                  <a:noFill/>
                </a:ln>
                <a:solidFill>
                  <a:prstClr val="black"/>
                </a:solidFill>
                <a:effectLst/>
                <a:uLnTx/>
                <a:uFillTx/>
                <a:latin typeface="Calibri Light" panose="020F0302020204030204"/>
                <a:ea typeface="+mj-ea"/>
                <a:cs typeface="+mj-cs"/>
              </a:rPr>
              <a:t>iscussion</a:t>
            </a:r>
            <a:endParaRPr lang="en-GB" b="1"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600" b="0" i="0" u="none" strike="noStrike" kern="1200" cap="none" spc="0" normalizeH="0" baseline="0" noProof="0" dirty="0">
                <a:ln>
                  <a:noFill/>
                </a:ln>
                <a:solidFill>
                  <a:prstClr val="black"/>
                </a:solidFill>
                <a:effectLst/>
                <a:uLnTx/>
                <a:uFillTx/>
                <a:latin typeface="Calibri" panose="020F0502020204030204"/>
                <a:ea typeface="+mn-ea"/>
                <a:cs typeface="+mn-cs"/>
              </a:rPr>
              <a:t>What do you think/feel about the brand?</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600" b="0" i="0" u="none" strike="noStrike" kern="1200" cap="none" spc="0" normalizeH="0" baseline="0" noProof="0" dirty="0">
                <a:ln>
                  <a:noFill/>
                </a:ln>
                <a:solidFill>
                  <a:prstClr val="black"/>
                </a:solidFill>
                <a:effectLst/>
                <a:uLnTx/>
                <a:uFillTx/>
                <a:latin typeface="Calibri" panose="020F0502020204030204"/>
                <a:ea typeface="+mn-ea"/>
                <a:cs typeface="+mn-cs"/>
              </a:rPr>
              <a:t>Did you connect with the </a:t>
            </a:r>
            <a:r>
              <a:rPr kumimoji="0" lang="en-US" sz="2600" b="0" i="0" u="none" strike="noStrike" kern="1200" cap="none" spc="0" normalizeH="0" baseline="0" noProof="0" dirty="0" err="1">
                <a:ln>
                  <a:noFill/>
                </a:ln>
                <a:solidFill>
                  <a:prstClr val="black"/>
                </a:solidFill>
                <a:effectLst/>
                <a:uLnTx/>
                <a:uFillTx/>
                <a:latin typeface="Calibri" panose="020F0502020204030204"/>
                <a:ea typeface="+mn-ea"/>
                <a:cs typeface="+mn-cs"/>
              </a:rPr>
              <a:t>organisation</a:t>
            </a:r>
            <a:r>
              <a:rPr kumimoji="0" lang="en-US" sz="2600" b="0" i="0" u="none" strike="noStrike" kern="1200" cap="none" spc="0" normalizeH="0" baseline="0" noProof="0" dirty="0">
                <a:ln>
                  <a:noFill/>
                </a:ln>
                <a:solidFill>
                  <a:prstClr val="black"/>
                </a:solidFill>
                <a:effectLst/>
                <a:uLnTx/>
                <a:uFillTx/>
                <a:latin typeface="Calibri" panose="020F0502020204030204"/>
                <a:ea typeface="+mn-ea"/>
                <a:cs typeface="+mn-cs"/>
              </a:rPr>
              <a:t>?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600" b="0" i="0" u="none" strike="noStrike" kern="1200" cap="none" spc="0" normalizeH="0" baseline="0" noProof="0" dirty="0">
                <a:ln>
                  <a:noFill/>
                </a:ln>
                <a:solidFill>
                  <a:prstClr val="black"/>
                </a:solidFill>
                <a:effectLst/>
                <a:uLnTx/>
                <a:uFillTx/>
                <a:latin typeface="Calibri" panose="020F0502020204030204"/>
                <a:ea typeface="+mn-ea"/>
                <a:cs typeface="+mn-cs"/>
              </a:rPr>
              <a:t>Do you want the product?  If so, why?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600" b="0" i="0" u="none" strike="noStrike" kern="1200" cap="none" spc="0" normalizeH="0" baseline="0" noProof="0" dirty="0">
                <a:ln>
                  <a:noFill/>
                </a:ln>
                <a:solidFill>
                  <a:prstClr val="black"/>
                </a:solidFill>
                <a:effectLst/>
                <a:uLnTx/>
                <a:uFillTx/>
                <a:latin typeface="Calibri" panose="020F0502020204030204"/>
                <a:ea typeface="+mn-ea"/>
                <a:cs typeface="+mn-cs"/>
              </a:rPr>
              <a:t>What did the branding do for the product (and </a:t>
            </a:r>
            <a:r>
              <a:rPr kumimoji="0" lang="en-US" sz="2600" b="0" i="0" u="none" strike="noStrike" kern="1200" cap="none" spc="0" normalizeH="0" baseline="0" noProof="0" dirty="0" err="1">
                <a:ln>
                  <a:noFill/>
                </a:ln>
                <a:solidFill>
                  <a:prstClr val="black"/>
                </a:solidFill>
                <a:effectLst/>
                <a:uLnTx/>
                <a:uFillTx/>
                <a:latin typeface="Calibri" panose="020F0502020204030204"/>
                <a:ea typeface="+mn-ea"/>
                <a:cs typeface="+mn-cs"/>
              </a:rPr>
              <a:t>organisation</a:t>
            </a:r>
            <a:r>
              <a:rPr kumimoji="0" lang="en-US" sz="2600" b="0" i="0" u="none" strike="noStrike" kern="1200" cap="none" spc="0" normalizeH="0" baseline="0" noProof="0" dirty="0">
                <a:ln>
                  <a:noFill/>
                </a:ln>
                <a:solidFill>
                  <a:prstClr val="black"/>
                </a:solidFill>
                <a:effectLst/>
                <a:uLnTx/>
                <a:uFillTx/>
                <a:latin typeface="Calibri" panose="020F0502020204030204"/>
                <a:ea typeface="+mn-ea"/>
                <a:cs typeface="+mn-cs"/>
              </a:rPr>
              <a:t>)?</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600" b="0" i="0" u="none" strike="noStrike" kern="1200" cap="none" spc="0" normalizeH="0" baseline="0" noProof="0" dirty="0">
                <a:ln>
                  <a:noFill/>
                </a:ln>
                <a:solidFill>
                  <a:prstClr val="black"/>
                </a:solidFill>
                <a:effectLst/>
                <a:uLnTx/>
                <a:uFillTx/>
                <a:latin typeface="Calibri" panose="020F0502020204030204"/>
                <a:ea typeface="+mn-ea"/>
                <a:cs typeface="+mn-cs"/>
              </a:rPr>
              <a:t>If you bought the product, are you really buying the pen or are you buying into the idea/</a:t>
            </a:r>
            <a:r>
              <a:rPr kumimoji="0" lang="en-US" sz="2600" b="0" i="0" u="none" strike="noStrike" kern="1200" cap="none" spc="0" normalizeH="0" baseline="0" noProof="0" dirty="0" err="1">
                <a:ln>
                  <a:noFill/>
                </a:ln>
                <a:solidFill>
                  <a:prstClr val="black"/>
                </a:solidFill>
                <a:effectLst/>
                <a:uLnTx/>
                <a:uFillTx/>
                <a:latin typeface="Calibri" panose="020F0502020204030204"/>
                <a:ea typeface="+mn-ea"/>
                <a:cs typeface="+mn-cs"/>
              </a:rPr>
              <a:t>organisational</a:t>
            </a:r>
            <a:r>
              <a:rPr kumimoji="0" lang="en-US" sz="2600" b="0" i="0" u="none" strike="noStrike" kern="1200" cap="none" spc="0" normalizeH="0" baseline="0" noProof="0" dirty="0">
                <a:ln>
                  <a:noFill/>
                </a:ln>
                <a:solidFill>
                  <a:prstClr val="black"/>
                </a:solidFill>
                <a:effectLst/>
                <a:uLnTx/>
                <a:uFillTx/>
                <a:latin typeface="Calibri" panose="020F0502020204030204"/>
                <a:ea typeface="+mn-ea"/>
                <a:cs typeface="+mn-cs"/>
              </a:rPr>
              <a:t> values?</a:t>
            </a:r>
          </a:p>
          <a:p>
            <a:pPr marL="0" indent="0">
              <a:buNone/>
            </a:pPr>
            <a:endParaRPr lang="en-GB" dirty="0"/>
          </a:p>
        </p:txBody>
      </p:sp>
    </p:spTree>
    <p:extLst>
      <p:ext uri="{BB962C8B-B14F-4D97-AF65-F5344CB8AC3E}">
        <p14:creationId xmlns:p14="http://schemas.microsoft.com/office/powerpoint/2010/main" val="28852533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3" name="TextBox 2">
            <a:extLst>
              <a:ext uri="{FF2B5EF4-FFF2-40B4-BE49-F238E27FC236}">
                <a16:creationId xmlns:a16="http://schemas.microsoft.com/office/drawing/2014/main" id="{C9BC1A7E-0482-9AAC-BEED-11424089A6F7}"/>
              </a:ext>
            </a:extLst>
          </p:cNvPr>
          <p:cNvSpPr txBox="1"/>
          <p:nvPr/>
        </p:nvSpPr>
        <p:spPr>
          <a:xfrm>
            <a:off x="3050088" y="1545568"/>
            <a:ext cx="6100174" cy="3785652"/>
          </a:xfrm>
          <a:prstGeom prst="rect">
            <a:avLst/>
          </a:prstGeom>
          <a:noFill/>
        </p:spPr>
        <p:txBody>
          <a:bodyPr wrap="square">
            <a:spAutoFit/>
          </a:bodyPr>
          <a:lstStyle/>
          <a:p>
            <a:r>
              <a:rPr kumimoji="0" lang="en-US" sz="6000" b="0" i="0" u="none" strike="noStrike" kern="1200" cap="none" spc="0" normalizeH="0" baseline="0" noProof="0" dirty="0">
                <a:ln>
                  <a:noFill/>
                </a:ln>
                <a:solidFill>
                  <a:prstClr val="black"/>
                </a:solidFill>
                <a:effectLst/>
                <a:uLnTx/>
                <a:uFillTx/>
                <a:latin typeface="Calibri Light" panose="020F0302020204030204"/>
                <a:ea typeface="+mj-ea"/>
                <a:cs typeface="+mj-cs"/>
              </a:rPr>
              <a:t>How do we get our brand out there? </a:t>
            </a:r>
            <a:br>
              <a:rPr kumimoji="0" lang="en-US" sz="6000" b="0" i="0" u="none" strike="noStrike" kern="1200" cap="none" spc="0" normalizeH="0" baseline="0" noProof="0" dirty="0">
                <a:ln>
                  <a:noFill/>
                </a:ln>
                <a:solidFill>
                  <a:prstClr val="black"/>
                </a:solidFill>
                <a:effectLst/>
                <a:uLnTx/>
                <a:uFillTx/>
                <a:latin typeface="Calibri Light" panose="020F0302020204030204"/>
                <a:ea typeface="+mj-ea"/>
                <a:cs typeface="+mj-cs"/>
              </a:rPr>
            </a:br>
            <a:br>
              <a:rPr kumimoji="0" lang="en-US" sz="6000" b="0" i="0" u="none" strike="noStrike" kern="1200" cap="none" spc="0" normalizeH="0" baseline="0" noProof="0" dirty="0">
                <a:ln>
                  <a:noFill/>
                </a:ln>
                <a:solidFill>
                  <a:prstClr val="black"/>
                </a:solidFill>
                <a:effectLst/>
                <a:uLnTx/>
                <a:uFillTx/>
                <a:latin typeface="Calibri Light" panose="020F0302020204030204"/>
                <a:ea typeface="+mj-ea"/>
                <a:cs typeface="+mj-cs"/>
              </a:rPr>
            </a:br>
            <a:r>
              <a:rPr kumimoji="0" lang="en-US" sz="6000" b="0" i="0" u="none" strike="noStrike" kern="1200" cap="none" spc="0" normalizeH="0" baseline="0" noProof="0" dirty="0">
                <a:ln>
                  <a:noFill/>
                </a:ln>
                <a:solidFill>
                  <a:prstClr val="black"/>
                </a:solidFill>
                <a:effectLst/>
                <a:uLnTx/>
                <a:uFillTx/>
                <a:latin typeface="Calibri Light" panose="020F0302020204030204"/>
                <a:ea typeface="+mj-ea"/>
                <a:cs typeface="+mj-cs"/>
              </a:rPr>
              <a:t>Through marketing</a:t>
            </a:r>
            <a:endParaRPr lang="en-GB" dirty="0"/>
          </a:p>
        </p:txBody>
      </p:sp>
    </p:spTree>
    <p:extLst>
      <p:ext uri="{BB962C8B-B14F-4D97-AF65-F5344CB8AC3E}">
        <p14:creationId xmlns:p14="http://schemas.microsoft.com/office/powerpoint/2010/main" val="18653570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pPr marL="0" marR="0" lvl="0" indent="0" defTabSz="914400" rtl="0" eaLnBrk="0" fontAlgn="auto" latinLnBrk="0" hangingPunct="0">
              <a:lnSpc>
                <a:spcPct val="100000"/>
              </a:lnSpc>
              <a:spcBef>
                <a:spcPts val="0"/>
              </a:spcBef>
              <a:spcAft>
                <a:spcPts val="0"/>
              </a:spcAft>
              <a:tabLst/>
              <a:defRPr/>
            </a:pPr>
            <a:r>
              <a:rPr kumimoji="0" lang="en-US" sz="3600" b="1" i="0" u="none" strike="noStrike" kern="1200" cap="none" spc="0" normalizeH="0" baseline="0" noProof="0" dirty="0">
                <a:ln>
                  <a:noFill/>
                </a:ln>
                <a:solidFill>
                  <a:prstClr val="black"/>
                </a:solidFill>
                <a:effectLst/>
                <a:uLnTx/>
                <a:uFillTx/>
                <a:latin typeface="Calibri" panose="020F0502020204030204"/>
                <a:ea typeface="+mn-ea"/>
                <a:cs typeface="+mn-cs"/>
              </a:rPr>
              <a:t>What is marketing? </a:t>
            </a:r>
            <a:br>
              <a:rPr kumimoji="0" lang="en-US" sz="3600" b="1" i="0" u="none" strike="noStrike" kern="1200" cap="none" spc="0" normalizeH="0" baseline="0" noProof="0" dirty="0">
                <a:ln>
                  <a:noFill/>
                </a:ln>
                <a:solidFill>
                  <a:prstClr val="black"/>
                </a:solidFill>
                <a:effectLst/>
                <a:uLnTx/>
                <a:uFillTx/>
                <a:latin typeface="Calibri" panose="020F0502020204030204"/>
                <a:ea typeface="+mn-ea"/>
                <a:cs typeface="+mn-cs"/>
              </a:rPr>
            </a:br>
            <a:endParaRPr lang="en-GB"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a:lnSpc>
                <a:spcPct val="100000"/>
              </a:lnSpc>
              <a:spcBef>
                <a:spcPts val="0"/>
              </a:spcBef>
              <a:defRPr/>
            </a:pPr>
            <a:r>
              <a:rPr kumimoji="0" lang="en-GB" sz="2200" b="0" i="0" u="none" strike="noStrike" kern="1200" cap="none" spc="0" normalizeH="0" baseline="0" noProof="0" dirty="0">
                <a:ln>
                  <a:noFill/>
                </a:ln>
                <a:solidFill>
                  <a:prstClr val="black"/>
                </a:solidFill>
                <a:effectLst/>
                <a:uLnTx/>
                <a:uFillTx/>
                <a:latin typeface="Calibri" panose="020F0502020204030204"/>
                <a:ea typeface="+mn-ea"/>
                <a:cs typeface="+mn-cs"/>
              </a:rPr>
              <a:t>Lots of definitions that have evolved over time to encompass value, consideration of customers, wider stakeholders and society. </a:t>
            </a:r>
          </a:p>
          <a:p>
            <a:pPr>
              <a:lnSpc>
                <a:spcPct val="100000"/>
              </a:lnSpc>
              <a:spcBef>
                <a:spcPts val="0"/>
              </a:spcBef>
              <a:defRPr/>
            </a:pPr>
            <a:r>
              <a:rPr kumimoji="0" lang="en-GB" sz="2200" b="0" i="0" u="none" strike="noStrike" kern="1200" cap="none" spc="0" normalizeH="0" baseline="0" noProof="0" dirty="0">
                <a:ln>
                  <a:noFill/>
                </a:ln>
                <a:solidFill>
                  <a:prstClr val="black"/>
                </a:solidFill>
                <a:effectLst/>
                <a:uLnTx/>
                <a:uFillTx/>
                <a:latin typeface="Calibri" panose="020F0502020204030204"/>
                <a:ea typeface="+mn-ea"/>
                <a:cs typeface="+mn-cs"/>
              </a:rPr>
              <a:t>Many of the definitions agree that marketing is a process – value creation, value exchange, and the creation of superior value are all key components particularly of the later definitions.</a:t>
            </a:r>
          </a:p>
          <a:p>
            <a:pPr>
              <a:lnSpc>
                <a:spcPct val="100000"/>
              </a:lnSpc>
              <a:spcBef>
                <a:spcPts val="0"/>
              </a:spcBef>
              <a:defRPr/>
            </a:pPr>
            <a:r>
              <a:rPr kumimoji="0" lang="en-GB" sz="2200" b="0" i="0" u="none" strike="noStrike" kern="1200" cap="none" spc="0" normalizeH="0" baseline="0" noProof="0" dirty="0">
                <a:ln>
                  <a:noFill/>
                </a:ln>
                <a:solidFill>
                  <a:prstClr val="black"/>
                </a:solidFill>
                <a:effectLst/>
                <a:uLnTx/>
                <a:uFillTx/>
                <a:latin typeface="Calibri" panose="020F0502020204030204"/>
                <a:ea typeface="+mn-ea"/>
                <a:cs typeface="+mn-cs"/>
              </a:rPr>
              <a:t>Marketing is about identifying and meeting human and social needs (Kotler and Keller, 2015)</a:t>
            </a:r>
          </a:p>
          <a:p>
            <a:pPr>
              <a:lnSpc>
                <a:spcPct val="100000"/>
              </a:lnSpc>
              <a:spcBef>
                <a:spcPts val="0"/>
              </a:spcBef>
              <a:defRPr/>
            </a:pPr>
            <a:r>
              <a:rPr kumimoji="0" lang="en-GB" sz="2200" b="0" i="0" u="none" strike="noStrike" kern="1200" cap="none" spc="0" normalizeH="0" baseline="0" noProof="0" dirty="0">
                <a:ln>
                  <a:noFill/>
                </a:ln>
                <a:solidFill>
                  <a:prstClr val="black"/>
                </a:solidFill>
                <a:effectLst/>
                <a:uLnTx/>
                <a:uFillTx/>
                <a:latin typeface="Calibri" panose="020F0502020204030204"/>
                <a:ea typeface="+mn-ea"/>
                <a:cs typeface="+mn-cs"/>
              </a:rPr>
              <a:t>The American Marketing Association offers the following formal definition: ‘Marketing is the activity, set of institutions, and processes for creating, communicating, delivering, and exchanging offerings that have value for customers, clients, partners, and society at large’ (American Marketing Association, 2004)</a:t>
            </a:r>
          </a:p>
          <a:p>
            <a:pPr marL="0" indent="0">
              <a:buNone/>
            </a:pPr>
            <a:endParaRPr lang="en-GB" dirty="0"/>
          </a:p>
        </p:txBody>
      </p:sp>
    </p:spTree>
    <p:extLst>
      <p:ext uri="{BB962C8B-B14F-4D97-AF65-F5344CB8AC3E}">
        <p14:creationId xmlns:p14="http://schemas.microsoft.com/office/powerpoint/2010/main" val="32411490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pPr marL="0" marR="0" lvl="0" indent="0" defTabSz="914400" rtl="0" eaLnBrk="0" fontAlgn="auto" latinLnBrk="0" hangingPunct="0">
              <a:lnSpc>
                <a:spcPct val="100000"/>
              </a:lnSpc>
              <a:spcBef>
                <a:spcPts val="0"/>
              </a:spcBef>
              <a:spcAft>
                <a:spcPts val="0"/>
              </a:spcAft>
              <a:tabLst/>
              <a:defRPr/>
            </a:pPr>
            <a:r>
              <a:rPr kumimoji="0" lang="en-US" sz="3600" b="1" i="0" u="none" strike="noStrike" kern="1200" cap="none" spc="0" normalizeH="0" baseline="0" noProof="0" dirty="0">
                <a:ln>
                  <a:noFill/>
                </a:ln>
                <a:solidFill>
                  <a:prstClr val="black"/>
                </a:solidFill>
                <a:effectLst/>
                <a:uLnTx/>
                <a:uFillTx/>
                <a:latin typeface="Calibri" panose="020F0502020204030204"/>
                <a:ea typeface="+mn-ea"/>
                <a:cs typeface="+mn-cs"/>
              </a:rPr>
              <a:t>Marketing in an </a:t>
            </a:r>
            <a:r>
              <a:rPr kumimoji="0" lang="en-US" sz="3600" b="1" i="0" u="none" strike="noStrike" kern="1200" cap="none" spc="0" normalizeH="0" baseline="0" noProof="0" dirty="0" err="1">
                <a:ln>
                  <a:noFill/>
                </a:ln>
                <a:solidFill>
                  <a:prstClr val="black"/>
                </a:solidFill>
                <a:effectLst/>
                <a:uLnTx/>
                <a:uFillTx/>
                <a:latin typeface="Calibri" panose="020F0502020204030204"/>
                <a:ea typeface="+mn-ea"/>
                <a:cs typeface="+mn-cs"/>
              </a:rPr>
              <a:t>organisational</a:t>
            </a:r>
            <a:r>
              <a:rPr kumimoji="0" lang="en-US" sz="3600" b="1" i="0" u="none" strike="noStrike" kern="1200" cap="none" spc="0" normalizeH="0" baseline="0" noProof="0" dirty="0">
                <a:ln>
                  <a:noFill/>
                </a:ln>
                <a:solidFill>
                  <a:prstClr val="black"/>
                </a:solidFill>
                <a:effectLst/>
                <a:uLnTx/>
                <a:uFillTx/>
                <a:latin typeface="Calibri" panose="020F0502020204030204"/>
                <a:ea typeface="+mn-ea"/>
                <a:cs typeface="+mn-cs"/>
              </a:rPr>
              <a:t> context</a:t>
            </a:r>
            <a:br>
              <a:rPr kumimoji="0" lang="en-US" sz="3600" b="1" i="0" u="none" strike="noStrike" kern="1200" cap="none" spc="0" normalizeH="0" baseline="0" noProof="0" dirty="0">
                <a:ln>
                  <a:noFill/>
                </a:ln>
                <a:solidFill>
                  <a:prstClr val="black"/>
                </a:solidFill>
                <a:effectLst/>
                <a:uLnTx/>
                <a:uFillTx/>
                <a:latin typeface="Calibri" panose="020F0502020204030204"/>
                <a:ea typeface="+mn-ea"/>
                <a:cs typeface="+mn-cs"/>
              </a:rPr>
            </a:br>
            <a:endParaRPr lang="en-GB"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2600" b="0" i="0" u="none" strike="noStrike" kern="1200" cap="none" spc="0" normalizeH="0" baseline="0" noProof="0" dirty="0">
                <a:ln>
                  <a:noFill/>
                </a:ln>
                <a:solidFill>
                  <a:prstClr val="black"/>
                </a:solidFill>
                <a:effectLst/>
                <a:uLnTx/>
                <a:uFillTx/>
                <a:latin typeface="Calibri" panose="020F0502020204030204"/>
                <a:ea typeface="+mn-ea"/>
                <a:cs typeface="+mn-cs"/>
              </a:rPr>
              <a:t>Organisational marketing is a specific type of marketing that a company does to promote the </a:t>
            </a:r>
            <a:r>
              <a:rPr kumimoji="0" lang="en-GB" sz="2600" b="0" i="1" u="none" strike="noStrike" kern="1200" cap="none" spc="0" normalizeH="0" baseline="0" noProof="0" dirty="0">
                <a:ln>
                  <a:noFill/>
                </a:ln>
                <a:solidFill>
                  <a:prstClr val="black"/>
                </a:solidFill>
                <a:effectLst/>
                <a:uLnTx/>
                <a:uFillTx/>
                <a:latin typeface="Calibri" panose="020F0502020204030204"/>
                <a:ea typeface="+mn-ea"/>
                <a:cs typeface="+mn-cs"/>
              </a:rPr>
              <a:t>company, as</a:t>
            </a:r>
            <a:r>
              <a:rPr kumimoji="0" lang="en-GB" sz="2600" b="0" i="0" u="none" strike="noStrike" kern="1200" cap="none" spc="0" normalizeH="0" baseline="0" noProof="0" dirty="0">
                <a:ln>
                  <a:noFill/>
                </a:ln>
                <a:solidFill>
                  <a:prstClr val="black"/>
                </a:solidFill>
                <a:effectLst/>
                <a:uLnTx/>
                <a:uFillTx/>
                <a:latin typeface="Calibri" panose="020F0502020204030204"/>
                <a:ea typeface="+mn-ea"/>
                <a:cs typeface="+mn-cs"/>
              </a:rPr>
              <a:t> opposed to individual products (Powell, 2007)</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2600" b="0" i="0" u="none" strike="noStrike" kern="1200" cap="none" spc="0" normalizeH="0" baseline="0" noProof="0" dirty="0">
                <a:ln>
                  <a:noFill/>
                </a:ln>
                <a:solidFill>
                  <a:prstClr val="black"/>
                </a:solidFill>
                <a:effectLst/>
                <a:uLnTx/>
                <a:uFillTx/>
                <a:latin typeface="Calibri" panose="020F0502020204030204"/>
                <a:ea typeface="+mn-ea"/>
                <a:cs typeface="+mn-cs"/>
              </a:rPr>
              <a:t>It’s all about the branding and messaging of an organisation, from the mission statement to advertisement language.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2600" b="0" i="0" u="none" strike="noStrike" kern="1200" cap="none" spc="0" normalizeH="0" baseline="0" noProof="0" dirty="0">
                <a:ln>
                  <a:noFill/>
                </a:ln>
                <a:solidFill>
                  <a:prstClr val="black"/>
                </a:solidFill>
                <a:effectLst/>
                <a:uLnTx/>
                <a:uFillTx/>
                <a:latin typeface="Calibri" panose="020F0502020204030204"/>
                <a:ea typeface="+mn-ea"/>
                <a:cs typeface="+mn-cs"/>
              </a:rPr>
              <a:t>In this context we also need to consider business to business marketing processes as well as the customer, and going further, employer marketing.</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2600" b="0" i="0" u="none" strike="noStrike" kern="1200" cap="none" spc="0" normalizeH="0" baseline="0" noProof="0" dirty="0">
                <a:ln>
                  <a:noFill/>
                </a:ln>
                <a:solidFill>
                  <a:prstClr val="black"/>
                </a:solidFill>
                <a:effectLst/>
                <a:uLnTx/>
                <a:uFillTx/>
                <a:latin typeface="Calibri" panose="020F0502020204030204"/>
                <a:ea typeface="+mn-ea"/>
                <a:cs typeface="+mn-cs"/>
              </a:rPr>
              <a:t>We must also consider the international nature of business. Global markets </a:t>
            </a:r>
            <a:r>
              <a:rPr kumimoji="0" lang="en-US" sz="2600" b="0" i="0" u="none" strike="noStrike" kern="1200" cap="none" spc="0" normalizeH="0" baseline="0" noProof="0" dirty="0">
                <a:ln>
                  <a:noFill/>
                </a:ln>
                <a:solidFill>
                  <a:prstClr val="black"/>
                </a:solidFill>
                <a:effectLst/>
                <a:uLnTx/>
                <a:uFillTx/>
                <a:latin typeface="Calibri" panose="020F0502020204030204"/>
                <a:ea typeface="+mn-ea"/>
                <a:cs typeface="+mn-cs"/>
              </a:rPr>
              <a:t>require global branding for differentiation. </a:t>
            </a:r>
          </a:p>
          <a:p>
            <a:pPr marL="0" indent="0">
              <a:buNone/>
            </a:pPr>
            <a:endParaRPr lang="en-GB" dirty="0"/>
          </a:p>
        </p:txBody>
      </p:sp>
    </p:spTree>
    <p:extLst>
      <p:ext uri="{BB962C8B-B14F-4D97-AF65-F5344CB8AC3E}">
        <p14:creationId xmlns:p14="http://schemas.microsoft.com/office/powerpoint/2010/main" val="26376734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US" sz="4400" b="1" i="0" u="none" strike="noStrike" kern="1200" cap="none" spc="0" normalizeH="0" baseline="0" noProof="0" dirty="0">
                <a:ln>
                  <a:noFill/>
                </a:ln>
                <a:solidFill>
                  <a:prstClr val="black"/>
                </a:solidFill>
                <a:effectLst/>
                <a:uLnTx/>
                <a:uFillTx/>
                <a:latin typeface="Calibri Light" panose="020F0302020204030204"/>
                <a:ea typeface="+mj-ea"/>
                <a:cs typeface="+mj-cs"/>
              </a:rPr>
              <a:t>Group  activity </a:t>
            </a:r>
            <a:endParaRPr lang="en-GB" b="1"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altLang="en-US" sz="3700" b="0" i="0" u="none" strike="noStrike" kern="1200" cap="none" spc="0" normalizeH="0" baseline="0" noProof="0" dirty="0">
                <a:ln>
                  <a:noFill/>
                </a:ln>
                <a:solidFill>
                  <a:prstClr val="black"/>
                </a:solidFill>
                <a:effectLst/>
                <a:uLnTx/>
                <a:uFillTx/>
                <a:latin typeface="Calibri" panose="020F0502020204030204"/>
                <a:ea typeface="+mn-ea"/>
                <a:cs typeface="+mn-cs"/>
              </a:rPr>
              <a:t>Find an example of an organisational marketing campaign, provide an overview and discuss whether you think it is successful and if so, why?  </a:t>
            </a:r>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GB" altLang="en-US" sz="37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altLang="en-US" sz="3700" b="0" i="0" u="none" strike="noStrike" kern="1200" cap="none" spc="0" normalizeH="0" baseline="0" noProof="0" dirty="0">
                <a:ln>
                  <a:noFill/>
                </a:ln>
                <a:solidFill>
                  <a:prstClr val="black"/>
                </a:solidFill>
                <a:effectLst/>
                <a:uLnTx/>
                <a:uFillTx/>
                <a:latin typeface="Calibri" panose="020F0502020204030204"/>
                <a:ea typeface="+mn-ea"/>
                <a:cs typeface="+mn-cs"/>
              </a:rPr>
              <a:t>Think critically – weigh up the evidence/ good and bad points of the marketing campaign</a:t>
            </a:r>
          </a:p>
          <a:p>
            <a:pPr marL="0" indent="0">
              <a:buNone/>
            </a:pPr>
            <a:endParaRPr lang="en-GB" dirty="0"/>
          </a:p>
        </p:txBody>
      </p:sp>
    </p:spTree>
    <p:extLst>
      <p:ext uri="{BB962C8B-B14F-4D97-AF65-F5344CB8AC3E}">
        <p14:creationId xmlns:p14="http://schemas.microsoft.com/office/powerpoint/2010/main" val="10992516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US" sz="4400" b="1" i="0" u="none" strike="noStrike" kern="1200" cap="none" spc="0" normalizeH="0" baseline="0" noProof="0" dirty="0">
                <a:ln>
                  <a:noFill/>
                </a:ln>
                <a:solidFill>
                  <a:prstClr val="black"/>
                </a:solidFill>
                <a:effectLst/>
                <a:uLnTx/>
                <a:uFillTx/>
                <a:latin typeface="Calibri Light" panose="020F0302020204030204"/>
                <a:ea typeface="+mj-ea"/>
                <a:cs typeface="+mj-cs"/>
              </a:rPr>
              <a:t>Having a customer focus and approach is critical for business success</a:t>
            </a:r>
            <a:endParaRPr lang="en-GB" b="1"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A customer focus is a business strategy that puts customers at. The centre of all business decisions. It is long term, builds trust and loyalty.</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When thinking about the branding and marketing components of an organisation it is important to consider the relationship between branding and the commercial drive that the organisation has.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Having a commercial drive facilitates a customer and business focused approach. This focus enables organisations to concentrate on aspects of the business that provide the most value (CIPD, 2022).</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This approach enables the organisation to be committed to deliver results and adhere to the brand, mission statement and vision for the business.  Remember, it's not just about products! It’s about concepts and ideas!</a:t>
            </a:r>
          </a:p>
          <a:p>
            <a:pPr marL="0" indent="0">
              <a:buNone/>
            </a:pPr>
            <a:endParaRPr lang="en-GB" dirty="0"/>
          </a:p>
        </p:txBody>
      </p:sp>
    </p:spTree>
    <p:extLst>
      <p:ext uri="{BB962C8B-B14F-4D97-AF65-F5344CB8AC3E}">
        <p14:creationId xmlns:p14="http://schemas.microsoft.com/office/powerpoint/2010/main" val="25098316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US" sz="4400" b="1" i="0" u="none" strike="noStrike" kern="1200" cap="none" spc="0" normalizeH="0" baseline="0" noProof="0" dirty="0">
                <a:ln>
                  <a:noFill/>
                </a:ln>
                <a:solidFill>
                  <a:prstClr val="black"/>
                </a:solidFill>
                <a:effectLst/>
                <a:uLnTx/>
                <a:uFillTx/>
                <a:latin typeface="Calibri Light" panose="020F0302020204030204"/>
                <a:ea typeface="+mj-ea"/>
                <a:cs typeface="+mj-cs"/>
              </a:rPr>
              <a:t>A customer focus </a:t>
            </a:r>
            <a:endParaRPr lang="en-GB" b="1"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a:xfrm>
            <a:off x="921328" y="1317390"/>
            <a:ext cx="10515600" cy="4351338"/>
          </a:xfr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200" b="0" i="0" u="none" strike="noStrike" kern="1200" cap="none" spc="0" normalizeH="0" baseline="0" noProof="0" dirty="0">
                <a:ln>
                  <a:noFill/>
                </a:ln>
                <a:solidFill>
                  <a:prstClr val="black"/>
                </a:solidFill>
                <a:effectLst/>
                <a:uLnTx/>
                <a:uFillTx/>
                <a:latin typeface="Calibri" panose="020F0502020204030204"/>
                <a:ea typeface="+mn-ea"/>
                <a:cs typeface="+mn-cs"/>
              </a:rPr>
              <a:t>To be successful, it is largely agreed that the customer is always the focal point when developing a marketing strategy regardless of the brand.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200" b="0" i="0" u="none" strike="noStrike" kern="1200" cap="none" spc="0" normalizeH="0" baseline="0" noProof="0" dirty="0">
                <a:ln>
                  <a:noFill/>
                </a:ln>
                <a:solidFill>
                  <a:prstClr val="black"/>
                </a:solidFill>
                <a:effectLst/>
                <a:uLnTx/>
                <a:uFillTx/>
                <a:latin typeface="Calibri" panose="020F0502020204030204"/>
                <a:ea typeface="+mn-ea"/>
                <a:cs typeface="+mn-cs"/>
              </a:rPr>
              <a:t>This includes customer acquisition and retention and customer lifetime value (CLV). CLV is important as it doesn’t just track purchases from your organisation, but it is also important for relationship management. This aspect is particularly important when considering the organisation as both businesses and customers have a relationship with the brand.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200" b="0" i="0" u="none" strike="noStrike" kern="1200" cap="none" spc="0" normalizeH="0" baseline="0" noProof="0" dirty="0">
                <a:ln>
                  <a:noFill/>
                </a:ln>
                <a:solidFill>
                  <a:prstClr val="black"/>
                </a:solidFill>
                <a:effectLst/>
                <a:uLnTx/>
                <a:uFillTx/>
                <a:latin typeface="Calibri" panose="020F0502020204030204"/>
                <a:ea typeface="+mn-ea"/>
                <a:cs typeface="+mn-cs"/>
              </a:rPr>
              <a:t>Having a focus on the customer enables organisations to assess the past behaviours of its customers and leads to greater customer satisfaction and retention (</a:t>
            </a:r>
            <a:r>
              <a:rPr kumimoji="0" lang="en-GB" sz="2200" b="0" i="0" u="none" strike="noStrike" kern="1200" cap="none" spc="0" normalizeH="0" baseline="0" noProof="0" dirty="0" err="1">
                <a:ln>
                  <a:noFill/>
                </a:ln>
                <a:solidFill>
                  <a:prstClr val="black"/>
                </a:solidFill>
                <a:effectLst/>
                <a:uLnTx/>
                <a:uFillTx/>
                <a:latin typeface="Calibri" panose="020F0502020204030204"/>
                <a:ea typeface="+mn-ea"/>
                <a:cs typeface="+mn-cs"/>
              </a:rPr>
              <a:t>Reinartz</a:t>
            </a:r>
            <a:r>
              <a:rPr kumimoji="0" lang="en-GB" sz="2200" b="0" i="0" u="none" strike="noStrike" kern="1200" cap="none" spc="0" normalizeH="0" baseline="0" noProof="0" dirty="0">
                <a:ln>
                  <a:noFill/>
                </a:ln>
                <a:solidFill>
                  <a:prstClr val="black"/>
                </a:solidFill>
                <a:effectLst/>
                <a:uLnTx/>
                <a:uFillTx/>
                <a:latin typeface="Calibri" panose="020F0502020204030204"/>
                <a:ea typeface="+mn-ea"/>
                <a:cs typeface="+mn-cs"/>
              </a:rPr>
              <a:t> and </a:t>
            </a:r>
            <a:r>
              <a:rPr kumimoji="0" lang="en-GB" sz="2200" b="0" i="0" u="none" strike="noStrike" kern="1200" cap="none" spc="0" normalizeH="0" baseline="0" noProof="0" dirty="0" err="1">
                <a:ln>
                  <a:noFill/>
                </a:ln>
                <a:solidFill>
                  <a:prstClr val="black"/>
                </a:solidFill>
                <a:effectLst/>
                <a:uLnTx/>
                <a:uFillTx/>
                <a:latin typeface="Calibri" panose="020F0502020204030204"/>
                <a:ea typeface="+mn-ea"/>
                <a:cs typeface="+mn-cs"/>
              </a:rPr>
              <a:t>Eisenbeiss</a:t>
            </a:r>
            <a:r>
              <a:rPr kumimoji="0" lang="en-GB" sz="2200" b="0" i="0" u="none" strike="noStrike" kern="1200" cap="none" spc="0" normalizeH="0" baseline="0" noProof="0" dirty="0">
                <a:ln>
                  <a:noFill/>
                </a:ln>
                <a:solidFill>
                  <a:prstClr val="black"/>
                </a:solidFill>
                <a:effectLst/>
                <a:uLnTx/>
                <a:uFillTx/>
                <a:latin typeface="Calibri" panose="020F0502020204030204"/>
                <a:ea typeface="+mn-ea"/>
                <a:cs typeface="+mn-cs"/>
              </a:rPr>
              <a:t> 2015, </a:t>
            </a:r>
            <a:r>
              <a:rPr kumimoji="0" lang="en-GB" sz="2200" b="0" i="0" u="none" strike="noStrike" kern="1200" cap="none" spc="0" normalizeH="0" baseline="0" noProof="0" dirty="0" err="1">
                <a:ln>
                  <a:noFill/>
                </a:ln>
                <a:solidFill>
                  <a:prstClr val="black"/>
                </a:solidFill>
                <a:effectLst/>
                <a:uLnTx/>
                <a:uFillTx/>
                <a:latin typeface="Calibri" panose="020F0502020204030204"/>
                <a:ea typeface="+mn-ea"/>
                <a:cs typeface="+mn-cs"/>
              </a:rPr>
              <a:t>Coviello</a:t>
            </a:r>
            <a:r>
              <a:rPr kumimoji="0" lang="en-GB" sz="2200" b="0" i="0" u="none" strike="noStrike" kern="1200" cap="none" spc="0" normalizeH="0" baseline="0" noProof="0" dirty="0">
                <a:ln>
                  <a:noFill/>
                </a:ln>
                <a:solidFill>
                  <a:prstClr val="black"/>
                </a:solidFill>
                <a:effectLst/>
                <a:uLnTx/>
                <a:uFillTx/>
                <a:latin typeface="Calibri" panose="020F0502020204030204"/>
                <a:ea typeface="+mn-ea"/>
                <a:cs typeface="+mn-cs"/>
              </a:rPr>
              <a:t> et al. 2002).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200" b="0" i="0" u="none" strike="noStrike" kern="1200" cap="none" spc="0" normalizeH="0" baseline="0" noProof="0" dirty="0">
                <a:ln>
                  <a:noFill/>
                </a:ln>
                <a:solidFill>
                  <a:prstClr val="black"/>
                </a:solidFill>
                <a:effectLst/>
                <a:uLnTx/>
                <a:uFillTx/>
                <a:latin typeface="Calibri" panose="020F0502020204030204"/>
                <a:ea typeface="+mn-ea"/>
                <a:cs typeface="+mn-cs"/>
              </a:rPr>
              <a:t>It also facilitates effective resource allocation because this focus aligns the resources spent with the customers’ worth (Kumar and </a:t>
            </a:r>
            <a:r>
              <a:rPr kumimoji="0" lang="en-GB" sz="2200" b="0" i="0" u="none" strike="noStrike" kern="1200" cap="none" spc="0" normalizeH="0" baseline="0" noProof="0" dirty="0" err="1">
                <a:ln>
                  <a:noFill/>
                </a:ln>
                <a:solidFill>
                  <a:prstClr val="black"/>
                </a:solidFill>
                <a:effectLst/>
                <a:uLnTx/>
                <a:uFillTx/>
                <a:latin typeface="Calibri" panose="020F0502020204030204"/>
                <a:ea typeface="+mn-ea"/>
                <a:cs typeface="+mn-cs"/>
              </a:rPr>
              <a:t>Reinartz</a:t>
            </a:r>
            <a:r>
              <a:rPr kumimoji="0" lang="en-GB" sz="2200" b="0" i="0" u="none" strike="noStrike" kern="1200" cap="none" spc="0" normalizeH="0" baseline="0" noProof="0" dirty="0">
                <a:ln>
                  <a:noFill/>
                </a:ln>
                <a:solidFill>
                  <a:prstClr val="black"/>
                </a:solidFill>
                <a:effectLst/>
                <a:uLnTx/>
                <a:uFillTx/>
                <a:latin typeface="Calibri" panose="020F0502020204030204"/>
                <a:ea typeface="+mn-ea"/>
                <a:cs typeface="+mn-cs"/>
              </a:rPr>
              <a:t>, 2018)</a:t>
            </a:r>
          </a:p>
          <a:p>
            <a:pPr marL="0" indent="0">
              <a:buNone/>
            </a:pPr>
            <a:endParaRPr lang="en-GB" dirty="0"/>
          </a:p>
        </p:txBody>
      </p:sp>
    </p:spTree>
    <p:extLst>
      <p:ext uri="{BB962C8B-B14F-4D97-AF65-F5344CB8AC3E}">
        <p14:creationId xmlns:p14="http://schemas.microsoft.com/office/powerpoint/2010/main" val="20924837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lang="en-GB" b="1" dirty="0"/>
              <a:t>Recap – International Organisational branding </a:t>
            </a:r>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3600" b="0" i="0" u="none" strike="noStrike" kern="1200" cap="none" spc="0" normalizeH="0" baseline="0" noProof="0" dirty="0">
                <a:ln>
                  <a:noFill/>
                </a:ln>
                <a:solidFill>
                  <a:prstClr val="black"/>
                </a:solidFill>
                <a:effectLst/>
                <a:uLnTx/>
                <a:uFillTx/>
                <a:latin typeface="Calibri" panose="020F0502020204030204"/>
                <a:ea typeface="+mn-ea"/>
                <a:cs typeface="+mn-cs"/>
              </a:rPr>
              <a:t>Think back to week 1….</a:t>
            </a:r>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en-GB" sz="3600" dirty="0">
              <a:solidFill>
                <a:prstClr val="black"/>
              </a:solidFill>
              <a:latin typeface="Calibri" panose="020F0502020204030204"/>
            </a:endParaRPr>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4400" b="0" i="0" u="none" strike="noStrike" kern="1200" cap="none" spc="0" normalizeH="0" baseline="0" noProof="0" dirty="0">
                <a:ln>
                  <a:noFill/>
                </a:ln>
                <a:solidFill>
                  <a:prstClr val="black"/>
                </a:solidFill>
                <a:effectLst/>
                <a:uLnTx/>
                <a:uFillTx/>
                <a:latin typeface="Calibri" panose="020F0502020204030204"/>
                <a:ea typeface="+mn-ea"/>
                <a:cs typeface="+mn-cs"/>
              </a:rPr>
              <a:t>What is international organisational branding? </a:t>
            </a:r>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GB" sz="44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4400" b="0" i="0" u="none" strike="noStrike" kern="1200" cap="none" spc="0" normalizeH="0" baseline="0" noProof="0" dirty="0">
                <a:ln>
                  <a:noFill/>
                </a:ln>
                <a:solidFill>
                  <a:prstClr val="black"/>
                </a:solidFill>
                <a:effectLst/>
                <a:uLnTx/>
                <a:uFillTx/>
                <a:latin typeface="Calibri" panose="020F0502020204030204"/>
                <a:ea typeface="+mn-ea"/>
                <a:cs typeface="+mn-cs"/>
              </a:rPr>
              <a:t>Your thoughts now </a:t>
            </a:r>
          </a:p>
          <a:p>
            <a:pPr marL="0" indent="0">
              <a:buNone/>
            </a:pPr>
            <a:endParaRPr lang="en-GB" dirty="0"/>
          </a:p>
        </p:txBody>
      </p:sp>
    </p:spTree>
    <p:extLst>
      <p:ext uri="{BB962C8B-B14F-4D97-AF65-F5344CB8AC3E}">
        <p14:creationId xmlns:p14="http://schemas.microsoft.com/office/powerpoint/2010/main" val="427240835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US" sz="4400" b="1" i="0" u="none" strike="noStrike" kern="1200" cap="none" spc="0" normalizeH="0" baseline="0" noProof="0" dirty="0">
                <a:ln>
                  <a:noFill/>
                </a:ln>
                <a:solidFill>
                  <a:prstClr val="black"/>
                </a:solidFill>
                <a:effectLst/>
                <a:uLnTx/>
                <a:uFillTx/>
                <a:latin typeface="Calibri Light" panose="020F0302020204030204"/>
                <a:ea typeface="+mj-ea"/>
                <a:cs typeface="+mj-cs"/>
              </a:rPr>
              <a:t>Customer-centric practices </a:t>
            </a:r>
            <a:endParaRPr lang="en-GB" b="1"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Building relationships between the organisation and the customer rather than focusing on making and selling the product.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Focus on customer service.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Responding to feedback (MacDonalds).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Focusing on the values of your customer and ensuring that the brand adheres to those values.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Some examples – Starbucks - efficiency, Patagonia – transparency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Failing to focus on the customer and only focusing on profit can damage the brand  - VW</a:t>
            </a:r>
          </a:p>
        </p:txBody>
      </p:sp>
    </p:spTree>
    <p:extLst>
      <p:ext uri="{BB962C8B-B14F-4D97-AF65-F5344CB8AC3E}">
        <p14:creationId xmlns:p14="http://schemas.microsoft.com/office/powerpoint/2010/main" val="375502332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3" name="TextBox 2">
            <a:extLst>
              <a:ext uri="{FF2B5EF4-FFF2-40B4-BE49-F238E27FC236}">
                <a16:creationId xmlns:a16="http://schemas.microsoft.com/office/drawing/2014/main" id="{EC37AD62-546B-E50F-5E85-39C268ABD3C3}"/>
              </a:ext>
            </a:extLst>
          </p:cNvPr>
          <p:cNvSpPr txBox="1"/>
          <p:nvPr/>
        </p:nvSpPr>
        <p:spPr>
          <a:xfrm>
            <a:off x="685799" y="683794"/>
            <a:ext cx="10505209" cy="4154984"/>
          </a:xfrm>
          <a:prstGeom prst="rect">
            <a:avLst/>
          </a:prstGeom>
          <a:noFill/>
        </p:spPr>
        <p:txBody>
          <a:bodyPr wrap="square">
            <a:spAutoFit/>
          </a:bodyPr>
          <a:lstStyle/>
          <a:p>
            <a:r>
              <a:rPr kumimoji="0" lang="en-US" sz="4400" b="0" i="0" u="none" strike="noStrike" kern="1200" cap="none" spc="0" normalizeH="0" baseline="0" noProof="0" dirty="0">
                <a:ln>
                  <a:noFill/>
                </a:ln>
                <a:solidFill>
                  <a:prstClr val="black"/>
                </a:solidFill>
                <a:effectLst/>
                <a:uLnTx/>
                <a:uFillTx/>
                <a:latin typeface="Calibri Light" panose="020F0302020204030204"/>
                <a:ea typeface="+mj-ea"/>
                <a:cs typeface="+mj-cs"/>
              </a:rPr>
              <a:t>An international brand needs to have a good marketing strategy! </a:t>
            </a:r>
          </a:p>
          <a:p>
            <a:endParaRPr lang="en-US" sz="4400" dirty="0">
              <a:solidFill>
                <a:prstClr val="black"/>
              </a:solidFill>
              <a:latin typeface="Calibri Light" panose="020F0302020204030204"/>
              <a:ea typeface="+mj-ea"/>
              <a:cs typeface="+mj-cs"/>
            </a:endParaRPr>
          </a:p>
          <a:p>
            <a:br>
              <a:rPr kumimoji="0" lang="en-US" sz="4400" b="0" i="0" u="none" strike="noStrike" kern="1200" cap="none" spc="0" normalizeH="0" baseline="0" noProof="0" dirty="0">
                <a:ln>
                  <a:noFill/>
                </a:ln>
                <a:solidFill>
                  <a:prstClr val="black"/>
                </a:solidFill>
                <a:effectLst/>
                <a:uLnTx/>
                <a:uFillTx/>
                <a:latin typeface="Calibri Light" panose="020F0302020204030204"/>
                <a:ea typeface="+mj-ea"/>
                <a:cs typeface="+mj-cs"/>
              </a:rPr>
            </a:br>
            <a:r>
              <a:rPr kumimoji="0" lang="en-US" sz="4400" b="0" i="0" u="none" strike="noStrike" kern="1200" cap="none" spc="0" normalizeH="0" baseline="0" noProof="0" dirty="0">
                <a:ln>
                  <a:noFill/>
                </a:ln>
                <a:solidFill>
                  <a:prstClr val="black"/>
                </a:solidFill>
                <a:effectLst/>
                <a:uLnTx/>
                <a:uFillTx/>
                <a:latin typeface="Calibri Light" panose="020F0302020204030204"/>
                <a:ea typeface="+mj-ea"/>
                <a:cs typeface="+mj-cs"/>
              </a:rPr>
              <a:t>This facilitates the customer focus and makes the </a:t>
            </a:r>
            <a:r>
              <a:rPr kumimoji="0" lang="en-US" sz="4400" b="0" i="0" u="none" strike="noStrike" kern="1200" cap="none" spc="0" normalizeH="0" baseline="0" noProof="0" dirty="0" err="1">
                <a:ln>
                  <a:noFill/>
                </a:ln>
                <a:solidFill>
                  <a:prstClr val="black"/>
                </a:solidFill>
                <a:effectLst/>
                <a:uLnTx/>
                <a:uFillTx/>
                <a:latin typeface="Calibri Light" panose="020F0302020204030204"/>
                <a:ea typeface="+mj-ea"/>
                <a:cs typeface="+mj-cs"/>
              </a:rPr>
              <a:t>organisation</a:t>
            </a:r>
            <a:r>
              <a:rPr kumimoji="0" lang="en-US" sz="4400" b="0" i="0" u="none" strike="noStrike" kern="1200" cap="none" spc="0" normalizeH="0" baseline="0" noProof="0" dirty="0">
                <a:ln>
                  <a:noFill/>
                </a:ln>
                <a:solidFill>
                  <a:prstClr val="black"/>
                </a:solidFill>
                <a:effectLst/>
                <a:uLnTx/>
                <a:uFillTx/>
                <a:latin typeface="Calibri Light" panose="020F0302020204030204"/>
                <a:ea typeface="+mj-ea"/>
                <a:cs typeface="+mj-cs"/>
              </a:rPr>
              <a:t> more appealing.</a:t>
            </a:r>
            <a:endParaRPr lang="en-GB" dirty="0"/>
          </a:p>
        </p:txBody>
      </p:sp>
    </p:spTree>
    <p:extLst>
      <p:ext uri="{BB962C8B-B14F-4D97-AF65-F5344CB8AC3E}">
        <p14:creationId xmlns:p14="http://schemas.microsoft.com/office/powerpoint/2010/main" val="329640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US" sz="4400" b="1" i="0" u="none" strike="noStrike" kern="1200" cap="none" spc="0" normalizeH="0" baseline="0" noProof="0" dirty="0">
                <a:ln>
                  <a:noFill/>
                </a:ln>
                <a:solidFill>
                  <a:prstClr val="black"/>
                </a:solidFill>
                <a:effectLst/>
                <a:uLnTx/>
                <a:uFillTx/>
                <a:latin typeface="Calibri Light" panose="020F0302020204030204"/>
                <a:ea typeface="+mj-ea"/>
                <a:cs typeface="+mj-cs"/>
              </a:rPr>
              <a:t>Good global marketing strategies and branding techniques </a:t>
            </a:r>
            <a:endParaRPr lang="en-GB" b="1"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600" b="0" i="0" u="none" strike="noStrike" kern="1200" cap="none" spc="0" normalizeH="0" baseline="0" noProof="0" dirty="0">
                <a:ln>
                  <a:noFill/>
                </a:ln>
                <a:solidFill>
                  <a:prstClr val="black"/>
                </a:solidFill>
                <a:effectLst/>
                <a:uLnTx/>
                <a:uFillTx/>
                <a:latin typeface="Calibri" panose="020F0502020204030204"/>
                <a:ea typeface="+mn-ea"/>
                <a:cs typeface="+mn-cs"/>
              </a:rPr>
              <a:t>Global marketing is implemented when a company expands into other countries.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600" b="0" i="0" u="none" strike="noStrike" kern="1200" cap="none" spc="0" normalizeH="0" baseline="0" noProof="0" dirty="0">
                <a:ln>
                  <a:noFill/>
                </a:ln>
                <a:solidFill>
                  <a:prstClr val="black"/>
                </a:solidFill>
                <a:effectLst/>
                <a:uLnTx/>
                <a:uFillTx/>
                <a:latin typeface="Calibri" panose="020F0502020204030204"/>
                <a:ea typeface="+mn-ea"/>
                <a:cs typeface="+mn-cs"/>
              </a:rPr>
              <a:t>To make a brand appeal globally you need to know how to market it at the correct audience to ensure the brand grows.  A customer focus.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600" b="0" i="0" u="none" strike="noStrike" kern="1200" cap="none" spc="0" normalizeH="0" baseline="0" noProof="0" dirty="0">
                <a:ln>
                  <a:noFill/>
                </a:ln>
                <a:solidFill>
                  <a:prstClr val="black"/>
                </a:solidFill>
                <a:effectLst/>
                <a:uLnTx/>
                <a:uFillTx/>
                <a:latin typeface="Calibri" panose="020F0502020204030204"/>
                <a:ea typeface="+mn-ea"/>
                <a:cs typeface="+mn-cs"/>
              </a:rPr>
              <a:t>It is important to consider where the business may be successful and then adopt the correct strategy. Most companies localise strategy to reflect community needs but others have a global standardisation strategy (Van Heerden et al, 2008) </a:t>
            </a:r>
          </a:p>
          <a:p>
            <a:pPr marL="0" indent="0">
              <a:buNone/>
            </a:pPr>
            <a:endParaRPr lang="en-GB" dirty="0"/>
          </a:p>
        </p:txBody>
      </p:sp>
    </p:spTree>
    <p:extLst>
      <p:ext uri="{BB962C8B-B14F-4D97-AF65-F5344CB8AC3E}">
        <p14:creationId xmlns:p14="http://schemas.microsoft.com/office/powerpoint/2010/main" val="34357309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US" sz="4400" b="1" i="0" u="none" strike="noStrike" kern="1200" cap="none" spc="0" normalizeH="0" baseline="0" noProof="0" dirty="0">
                <a:ln>
                  <a:noFill/>
                </a:ln>
                <a:solidFill>
                  <a:prstClr val="black"/>
                </a:solidFill>
                <a:effectLst/>
                <a:uLnTx/>
                <a:uFillTx/>
                <a:latin typeface="Calibri Light" panose="020F0302020204030204"/>
                <a:ea typeface="+mj-ea"/>
                <a:cs typeface="+mj-cs"/>
              </a:rPr>
              <a:t>Localise - </a:t>
            </a:r>
            <a:r>
              <a:rPr kumimoji="0" lang="en-US" sz="4400" b="1" i="0" u="none" strike="noStrike" kern="1200" cap="none" spc="0" normalizeH="0" baseline="0" noProof="0" dirty="0" err="1">
                <a:ln>
                  <a:noFill/>
                </a:ln>
                <a:solidFill>
                  <a:prstClr val="black"/>
                </a:solidFill>
                <a:effectLst/>
                <a:uLnTx/>
                <a:uFillTx/>
                <a:latin typeface="Calibri Light" panose="020F0302020204030204"/>
                <a:ea typeface="+mj-ea"/>
                <a:cs typeface="+mj-cs"/>
              </a:rPr>
              <a:t>Pepsico</a:t>
            </a:r>
            <a:r>
              <a:rPr kumimoji="0" lang="en-US" sz="4400" b="1" i="0" u="none" strike="noStrike" kern="1200" cap="none" spc="0" normalizeH="0" baseline="0" noProof="0" dirty="0">
                <a:ln>
                  <a:noFill/>
                </a:ln>
                <a:solidFill>
                  <a:prstClr val="black"/>
                </a:solidFill>
                <a:effectLst/>
                <a:uLnTx/>
                <a:uFillTx/>
                <a:latin typeface="Calibri Light" panose="020F0302020204030204"/>
                <a:ea typeface="+mj-ea"/>
                <a:cs typeface="+mj-cs"/>
              </a:rPr>
              <a:t>/Walkers crisps/Lays </a:t>
            </a:r>
            <a:endParaRPr lang="en-GB" b="1" dirty="0"/>
          </a:p>
        </p:txBody>
      </p:sp>
      <p:pic>
        <p:nvPicPr>
          <p:cNvPr id="2" name="Content Placeholder 1">
            <a:extLst>
              <a:ext uri="{FF2B5EF4-FFF2-40B4-BE49-F238E27FC236}">
                <a16:creationId xmlns:a16="http://schemas.microsoft.com/office/drawing/2014/main" id="{BCB467C5-E339-4724-D622-0A7804561D7E}"/>
              </a:ext>
            </a:extLst>
          </p:cNvPr>
          <p:cNvPicPr>
            <a:picLocks noGrp="1" noChangeAspect="1"/>
          </p:cNvPicPr>
          <p:nvPr>
            <p:ph idx="1"/>
          </p:nvPr>
        </p:nvPicPr>
        <p:blipFill>
          <a:blip r:embed="rId5"/>
          <a:stretch>
            <a:fillRect/>
          </a:stretch>
        </p:blipFill>
        <p:spPr>
          <a:xfrm>
            <a:off x="0" y="1564400"/>
            <a:ext cx="4487045" cy="2511770"/>
          </a:xfrm>
          <a:prstGeom prst="rect">
            <a:avLst/>
          </a:prstGeom>
        </p:spPr>
      </p:pic>
      <p:pic>
        <p:nvPicPr>
          <p:cNvPr id="3" name="Picture 2">
            <a:extLst>
              <a:ext uri="{FF2B5EF4-FFF2-40B4-BE49-F238E27FC236}">
                <a16:creationId xmlns:a16="http://schemas.microsoft.com/office/drawing/2014/main" id="{19B3C804-BA23-E166-E9F8-10CC7FC27E88}"/>
              </a:ext>
            </a:extLst>
          </p:cNvPr>
          <p:cNvPicPr>
            <a:picLocks noChangeAspect="1"/>
          </p:cNvPicPr>
          <p:nvPr/>
        </p:nvPicPr>
        <p:blipFill>
          <a:blip r:embed="rId6"/>
          <a:stretch>
            <a:fillRect/>
          </a:stretch>
        </p:blipFill>
        <p:spPr>
          <a:xfrm>
            <a:off x="4271650" y="1441273"/>
            <a:ext cx="2432515" cy="2999492"/>
          </a:xfrm>
          <a:prstGeom prst="rect">
            <a:avLst/>
          </a:prstGeom>
        </p:spPr>
      </p:pic>
      <p:pic>
        <p:nvPicPr>
          <p:cNvPr id="6" name="Picture 5">
            <a:extLst>
              <a:ext uri="{FF2B5EF4-FFF2-40B4-BE49-F238E27FC236}">
                <a16:creationId xmlns:a16="http://schemas.microsoft.com/office/drawing/2014/main" id="{605D45F6-F8CB-0E06-D00C-8547CD784B98}"/>
              </a:ext>
            </a:extLst>
          </p:cNvPr>
          <p:cNvPicPr>
            <a:picLocks noChangeAspect="1"/>
          </p:cNvPicPr>
          <p:nvPr/>
        </p:nvPicPr>
        <p:blipFill>
          <a:blip r:embed="rId7"/>
          <a:stretch>
            <a:fillRect/>
          </a:stretch>
        </p:blipFill>
        <p:spPr>
          <a:xfrm>
            <a:off x="7542365" y="1027906"/>
            <a:ext cx="3011685" cy="3584759"/>
          </a:xfrm>
          <a:prstGeom prst="rect">
            <a:avLst/>
          </a:prstGeom>
        </p:spPr>
      </p:pic>
      <p:sp>
        <p:nvSpPr>
          <p:cNvPr id="7" name="TextBox 6">
            <a:extLst>
              <a:ext uri="{FF2B5EF4-FFF2-40B4-BE49-F238E27FC236}">
                <a16:creationId xmlns:a16="http://schemas.microsoft.com/office/drawing/2014/main" id="{16BCCF2C-40FC-D54C-49A0-FE88D940D899}"/>
              </a:ext>
            </a:extLst>
          </p:cNvPr>
          <p:cNvSpPr txBox="1"/>
          <p:nvPr/>
        </p:nvSpPr>
        <p:spPr>
          <a:xfrm>
            <a:off x="406399" y="5033818"/>
            <a:ext cx="11226800" cy="707886"/>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4000" b="0" i="0" u="none" strike="noStrike" kern="0" cap="none" spc="0" normalizeH="0" baseline="0" noProof="0" dirty="0">
                <a:ln>
                  <a:noFill/>
                </a:ln>
                <a:solidFill>
                  <a:prstClr val="black"/>
                </a:solidFill>
                <a:effectLst/>
                <a:uLnTx/>
                <a:uFillTx/>
              </a:rPr>
              <a:t>How is </a:t>
            </a:r>
            <a:r>
              <a:rPr kumimoji="0" lang="en-US" sz="4000" b="0" i="0" u="none" strike="noStrike" kern="0" cap="none" spc="0" normalizeH="0" baseline="0" noProof="0" dirty="0" err="1">
                <a:ln>
                  <a:noFill/>
                </a:ln>
                <a:solidFill>
                  <a:prstClr val="black"/>
                </a:solidFill>
                <a:effectLst/>
                <a:uLnTx/>
                <a:uFillTx/>
              </a:rPr>
              <a:t>Pepsico</a:t>
            </a:r>
            <a:r>
              <a:rPr kumimoji="0" lang="en-US" sz="4000" b="0" i="0" u="none" strike="noStrike" kern="0" cap="none" spc="0" normalizeH="0" baseline="0" noProof="0" dirty="0">
                <a:ln>
                  <a:noFill/>
                </a:ln>
                <a:solidFill>
                  <a:prstClr val="black"/>
                </a:solidFill>
                <a:effectLst/>
                <a:uLnTx/>
                <a:uFillTx/>
              </a:rPr>
              <a:t> using a </a:t>
            </a:r>
            <a:r>
              <a:rPr kumimoji="0" lang="en-US" sz="4000" b="0" i="0" u="none" strike="noStrike" kern="0" cap="none" spc="0" normalizeH="0" baseline="0" noProof="0" dirty="0" err="1">
                <a:ln>
                  <a:noFill/>
                </a:ln>
                <a:solidFill>
                  <a:prstClr val="black"/>
                </a:solidFill>
                <a:effectLst/>
                <a:uLnTx/>
                <a:uFillTx/>
              </a:rPr>
              <a:t>localised</a:t>
            </a:r>
            <a:r>
              <a:rPr kumimoji="0" lang="en-US" sz="4000" b="0" i="0" u="none" strike="noStrike" kern="0" cap="none" spc="0" normalizeH="0" baseline="0" noProof="0" dirty="0">
                <a:ln>
                  <a:noFill/>
                </a:ln>
                <a:solidFill>
                  <a:prstClr val="black"/>
                </a:solidFill>
                <a:effectLst/>
                <a:uLnTx/>
                <a:uFillTx/>
              </a:rPr>
              <a:t> approach?</a:t>
            </a:r>
          </a:p>
        </p:txBody>
      </p:sp>
    </p:spTree>
    <p:extLst>
      <p:ext uri="{BB962C8B-B14F-4D97-AF65-F5344CB8AC3E}">
        <p14:creationId xmlns:p14="http://schemas.microsoft.com/office/powerpoint/2010/main" val="36931670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US" sz="4400" b="1" i="0" u="none" strike="noStrike" kern="1200" cap="none" spc="0" normalizeH="0" baseline="0" noProof="0" dirty="0">
                <a:ln>
                  <a:noFill/>
                </a:ln>
                <a:solidFill>
                  <a:prstClr val="black"/>
                </a:solidFill>
                <a:effectLst/>
                <a:uLnTx/>
                <a:uFillTx/>
                <a:latin typeface="Calibri Light" panose="020F0302020204030204"/>
                <a:ea typeface="+mj-ea"/>
                <a:cs typeface="+mj-cs"/>
              </a:rPr>
              <a:t>Global </a:t>
            </a:r>
            <a:r>
              <a:rPr kumimoji="0" lang="en-US" sz="4400" b="1" i="0" u="none" strike="noStrike" kern="1200" cap="none" spc="0" normalizeH="0" baseline="0" noProof="0" dirty="0" err="1">
                <a:ln>
                  <a:noFill/>
                </a:ln>
                <a:solidFill>
                  <a:prstClr val="black"/>
                </a:solidFill>
                <a:effectLst/>
                <a:uLnTx/>
                <a:uFillTx/>
                <a:latin typeface="Calibri Light" panose="020F0302020204030204"/>
                <a:ea typeface="+mj-ea"/>
                <a:cs typeface="+mj-cs"/>
              </a:rPr>
              <a:t>standardisation</a:t>
            </a:r>
            <a:r>
              <a:rPr kumimoji="0" lang="en-US" sz="4400" b="1" i="0" u="none" strike="noStrike" kern="1200" cap="none" spc="0" normalizeH="0" baseline="0" noProof="0" dirty="0">
                <a:ln>
                  <a:noFill/>
                </a:ln>
                <a:solidFill>
                  <a:prstClr val="black"/>
                </a:solidFill>
                <a:effectLst/>
                <a:uLnTx/>
                <a:uFillTx/>
                <a:latin typeface="Calibri Light" panose="020F0302020204030204"/>
                <a:ea typeface="+mj-ea"/>
                <a:cs typeface="+mj-cs"/>
              </a:rPr>
              <a:t> </a:t>
            </a:r>
            <a:endParaRPr lang="en-GB" b="1" dirty="0"/>
          </a:p>
        </p:txBody>
      </p:sp>
      <p:pic>
        <p:nvPicPr>
          <p:cNvPr id="6" name="Content Placeholder 5">
            <a:extLst>
              <a:ext uri="{FF2B5EF4-FFF2-40B4-BE49-F238E27FC236}">
                <a16:creationId xmlns:a16="http://schemas.microsoft.com/office/drawing/2014/main" id="{05AB9F16-146C-5110-204C-03CA49C9B6BF}"/>
              </a:ext>
            </a:extLst>
          </p:cNvPr>
          <p:cNvPicPr>
            <a:picLocks noGrp="1" noChangeAspect="1"/>
          </p:cNvPicPr>
          <p:nvPr>
            <p:ph sz="half" idx="1"/>
          </p:nvPr>
        </p:nvPicPr>
        <p:blipFill>
          <a:blip r:embed="rId5"/>
          <a:stretch>
            <a:fillRect/>
          </a:stretch>
        </p:blipFill>
        <p:spPr>
          <a:xfrm>
            <a:off x="534811" y="1216210"/>
            <a:ext cx="3231160" cy="2170364"/>
          </a:xfrm>
          <a:prstGeom prst="rect">
            <a:avLst/>
          </a:prstGeom>
        </p:spPr>
      </p:pic>
      <p:sp>
        <p:nvSpPr>
          <p:cNvPr id="3" name="Content Placeholder 2">
            <a:extLst>
              <a:ext uri="{FF2B5EF4-FFF2-40B4-BE49-F238E27FC236}">
                <a16:creationId xmlns:a16="http://schemas.microsoft.com/office/drawing/2014/main" id="{09CB8C66-6FE5-4FCF-B16E-FE4314C32419}"/>
              </a:ext>
            </a:extLst>
          </p:cNvPr>
          <p:cNvSpPr>
            <a:spLocks noGrp="1"/>
          </p:cNvSpPr>
          <p:nvPr>
            <p:ph sz="half" idx="2"/>
          </p:nvPr>
        </p:nvSpPr>
        <p:spPr>
          <a:xfrm>
            <a:off x="4069360" y="1210904"/>
            <a:ext cx="7208240" cy="4597613"/>
          </a:xfr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Using a standardised approach means that marketing messages and campaigns globally across all markets, countries, and cultures is the same.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This approach creates a consistent brand experience across regions and languages.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No matter where you see those brands, the experience and imagery is the same.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Using localisation, the marketing approach is changed for each market. If using a standardised approach, there is a significant cost benefit  - less messaging and fewer campaigns.</a:t>
            </a:r>
          </a:p>
          <a:p>
            <a:endParaRPr lang="en-GB" dirty="0"/>
          </a:p>
        </p:txBody>
      </p:sp>
      <p:pic>
        <p:nvPicPr>
          <p:cNvPr id="7" name="Picture 6">
            <a:extLst>
              <a:ext uri="{FF2B5EF4-FFF2-40B4-BE49-F238E27FC236}">
                <a16:creationId xmlns:a16="http://schemas.microsoft.com/office/drawing/2014/main" id="{1E2CC560-B124-81C7-3AAF-71DE26765096}"/>
              </a:ext>
            </a:extLst>
          </p:cNvPr>
          <p:cNvPicPr>
            <a:picLocks noChangeAspect="1"/>
          </p:cNvPicPr>
          <p:nvPr/>
        </p:nvPicPr>
        <p:blipFill>
          <a:blip r:embed="rId6"/>
          <a:stretch>
            <a:fillRect/>
          </a:stretch>
        </p:blipFill>
        <p:spPr>
          <a:xfrm>
            <a:off x="534811" y="3629707"/>
            <a:ext cx="2865368" cy="2254664"/>
          </a:xfrm>
          <a:prstGeom prst="rect">
            <a:avLst/>
          </a:prstGeom>
        </p:spPr>
      </p:pic>
    </p:spTree>
    <p:extLst>
      <p:ext uri="{BB962C8B-B14F-4D97-AF65-F5344CB8AC3E}">
        <p14:creationId xmlns:p14="http://schemas.microsoft.com/office/powerpoint/2010/main" val="8965366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US" sz="4400" b="1" i="0" u="none" strike="noStrike" kern="1200" cap="none" spc="0" normalizeH="0" baseline="0" noProof="0" dirty="0">
                <a:ln>
                  <a:noFill/>
                </a:ln>
                <a:solidFill>
                  <a:prstClr val="black"/>
                </a:solidFill>
                <a:effectLst/>
                <a:uLnTx/>
                <a:uFillTx/>
                <a:latin typeface="Calibri Light" panose="020F0302020204030204"/>
                <a:ea typeface="+mj-ea"/>
                <a:cs typeface="+mj-cs"/>
              </a:rPr>
              <a:t>An </a:t>
            </a:r>
            <a:r>
              <a:rPr kumimoji="0" lang="en-US" sz="4400" b="1" i="0" u="none" strike="noStrike" kern="1200" cap="none" spc="0" normalizeH="0" baseline="0" noProof="0" dirty="0" err="1">
                <a:ln>
                  <a:noFill/>
                </a:ln>
                <a:solidFill>
                  <a:prstClr val="black"/>
                </a:solidFill>
                <a:effectLst/>
                <a:uLnTx/>
                <a:uFillTx/>
                <a:latin typeface="Calibri Light" panose="020F0302020204030204"/>
                <a:ea typeface="+mj-ea"/>
                <a:cs typeface="+mj-cs"/>
              </a:rPr>
              <a:t>organisation</a:t>
            </a:r>
            <a:r>
              <a:rPr kumimoji="0" lang="en-US" sz="4400" b="1" i="0" u="none" strike="noStrike" kern="1200" cap="none" spc="0" normalizeH="0" baseline="0" noProof="0" dirty="0">
                <a:ln>
                  <a:noFill/>
                </a:ln>
                <a:solidFill>
                  <a:prstClr val="black"/>
                </a:solidFill>
                <a:effectLst/>
                <a:uLnTx/>
                <a:uFillTx/>
                <a:latin typeface="Calibri Light" panose="020F0302020204030204"/>
                <a:ea typeface="+mj-ea"/>
                <a:cs typeface="+mj-cs"/>
              </a:rPr>
              <a:t> needs to know which strategy to use </a:t>
            </a:r>
            <a:endParaRPr lang="en-GB" b="1"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Knowing which strategy to use is critical for business development.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Standardising messaging works on the idea of universal appeal despite cultural and geographical differences.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Market research is critical for this, as organisation needs to know how customers think about the brand and products. If it is different between countries and cultures, then a localised approach is more effective.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If research suggests that there is minimal difference between the use and understanding of the organisation and its products/service between countries, then a global standardisation approach is practical( Van Heerden et al, 2008).</a:t>
            </a:r>
          </a:p>
          <a:p>
            <a:pPr marL="0" indent="0">
              <a:buNone/>
            </a:pPr>
            <a:endParaRPr lang="en-GB" dirty="0"/>
          </a:p>
        </p:txBody>
      </p:sp>
    </p:spTree>
    <p:extLst>
      <p:ext uri="{BB962C8B-B14F-4D97-AF65-F5344CB8AC3E}">
        <p14:creationId xmlns:p14="http://schemas.microsoft.com/office/powerpoint/2010/main" val="418975305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US" sz="3600" b="1" i="0" u="none" strike="noStrike" kern="1200" cap="none" spc="0" normalizeH="0" baseline="0" noProof="0" dirty="0">
                <a:ln>
                  <a:noFill/>
                </a:ln>
                <a:solidFill>
                  <a:prstClr val="black"/>
                </a:solidFill>
                <a:effectLst/>
                <a:uLnTx/>
                <a:uFillTx/>
                <a:latin typeface="Calibri Light" panose="020F0302020204030204"/>
                <a:ea typeface="+mj-ea"/>
                <a:cs typeface="+mj-cs"/>
              </a:rPr>
              <a:t>Airbnb - A brand with a global reach, customer focus and strong </a:t>
            </a:r>
            <a:r>
              <a:rPr kumimoji="0" lang="en-US" sz="3600" b="1" i="0" u="none" strike="noStrike" kern="1200" cap="none" spc="0" normalizeH="0" baseline="0" noProof="0" dirty="0" err="1">
                <a:ln>
                  <a:noFill/>
                </a:ln>
                <a:solidFill>
                  <a:prstClr val="black"/>
                </a:solidFill>
                <a:effectLst/>
                <a:uLnTx/>
                <a:uFillTx/>
                <a:latin typeface="Calibri Light" panose="020F0302020204030204"/>
                <a:ea typeface="+mj-ea"/>
                <a:cs typeface="+mj-cs"/>
              </a:rPr>
              <a:t>standardised</a:t>
            </a:r>
            <a:r>
              <a:rPr kumimoji="0" lang="en-US" sz="3600" b="1" i="0" u="none" strike="noStrike" kern="1200" cap="none" spc="0" normalizeH="0" baseline="0" noProof="0" dirty="0">
                <a:ln>
                  <a:noFill/>
                </a:ln>
                <a:solidFill>
                  <a:prstClr val="black"/>
                </a:solidFill>
                <a:effectLst/>
                <a:uLnTx/>
                <a:uFillTx/>
                <a:latin typeface="Calibri Light" panose="020F0302020204030204"/>
                <a:ea typeface="+mj-ea"/>
                <a:cs typeface="+mj-cs"/>
              </a:rPr>
              <a:t> marketing campaigns. </a:t>
            </a:r>
            <a:endParaRPr lang="en-GB" sz="3600" b="1"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b="0" i="0" u="none" strike="noStrike" kern="1200" cap="none" spc="0" normalizeH="0" baseline="0" noProof="0" dirty="0">
                <a:ln>
                  <a:noFill/>
                </a:ln>
                <a:solidFill>
                  <a:prstClr val="black"/>
                </a:solidFill>
                <a:effectLst/>
                <a:uLnTx/>
                <a:uFillTx/>
                <a:latin typeface="Calibri" panose="020F0502020204030204"/>
                <a:ea typeface="+mn-ea"/>
                <a:cs typeface="+mn-cs"/>
              </a:rPr>
              <a:t>An example of a strong standardised marketing strategy – ‘made possible by hosts’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b="0" i="0" u="none" strike="noStrike" kern="1200" cap="none" spc="0" normalizeH="0" baseline="0" noProof="0" dirty="0">
                <a:ln>
                  <a:noFill/>
                </a:ln>
                <a:solidFill>
                  <a:prstClr val="black"/>
                </a:solidFill>
                <a:effectLst/>
                <a:uLnTx/>
                <a:uFillTx/>
                <a:latin typeface="Calibri" panose="020F0502020204030204"/>
                <a:ea typeface="+mn-ea"/>
                <a:cs typeface="+mn-cs"/>
              </a:rPr>
              <a:t>Community marketplace for people to book accommodation globally</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b="0" i="0" u="none" strike="noStrike" kern="1200" cap="none" spc="0" normalizeH="0" baseline="0" noProof="0" dirty="0">
                <a:ln>
                  <a:noFill/>
                </a:ln>
                <a:solidFill>
                  <a:prstClr val="black"/>
                </a:solidFill>
                <a:effectLst/>
                <a:uLnTx/>
                <a:uFillTx/>
                <a:latin typeface="Calibri" panose="020F0502020204030204"/>
                <a:ea typeface="+mn-ea"/>
                <a:cs typeface="+mn-cs"/>
              </a:rPr>
              <a:t>Airbnb has grown to 1,500,000+ listings in 34,000+ cities worldwide.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b="0" i="0" u="none" strike="noStrike" kern="1200" cap="none" spc="0" normalizeH="0" baseline="0" noProof="0" dirty="0">
                <a:ln>
                  <a:noFill/>
                </a:ln>
                <a:solidFill>
                  <a:prstClr val="black"/>
                </a:solidFill>
                <a:effectLst/>
                <a:uLnTx/>
                <a:uFillTx/>
                <a:latin typeface="Calibri" panose="020F0502020204030204"/>
                <a:ea typeface="+mn-ea"/>
                <a:cs typeface="+mn-cs"/>
              </a:rPr>
              <a:t>The made possible by hosts campaign gave a worldwide sense after Covid-19 worldwide.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b="0" i="0" u="none" strike="noStrike" kern="1200" cap="none" spc="0" normalizeH="0" baseline="0" noProof="0" dirty="0">
                <a:ln>
                  <a:noFill/>
                </a:ln>
                <a:solidFill>
                  <a:prstClr val="black"/>
                </a:solidFill>
                <a:effectLst/>
                <a:uLnTx/>
                <a:uFillTx/>
                <a:latin typeface="Calibri" panose="020F0502020204030204"/>
                <a:ea typeface="+mn-ea"/>
                <a:cs typeface="+mn-cs"/>
              </a:rPr>
              <a:t>Over 3 million people globally have engaged, created content, or talked about the campaign. Just one of its videos has over 3.5 million views.</a:t>
            </a:r>
          </a:p>
          <a:p>
            <a:pPr marL="0" indent="0">
              <a:buNone/>
            </a:pPr>
            <a:endParaRPr lang="en-GB" dirty="0"/>
          </a:p>
        </p:txBody>
      </p:sp>
    </p:spTree>
    <p:extLst>
      <p:ext uri="{BB962C8B-B14F-4D97-AF65-F5344CB8AC3E}">
        <p14:creationId xmlns:p14="http://schemas.microsoft.com/office/powerpoint/2010/main" val="44596405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US" sz="4400" b="0" i="0" u="none" strike="noStrike" kern="1200" cap="none" spc="0" normalizeH="0" baseline="0" noProof="0" dirty="0">
                <a:ln>
                  <a:noFill/>
                </a:ln>
                <a:solidFill>
                  <a:prstClr val="black"/>
                </a:solidFill>
                <a:effectLst/>
                <a:uLnTx/>
                <a:uFillTx/>
                <a:latin typeface="Calibri Light" panose="020F0302020204030204"/>
                <a:ea typeface="+mj-ea"/>
                <a:cs typeface="+mj-cs"/>
              </a:rPr>
              <a:t>Airbnb – a meaningful brand with a global reach and customer focus </a:t>
            </a:r>
            <a:endParaRPr lang="en-GB"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hlinkClick r:id="rId5"/>
              </a:rPr>
              <a:t>https://www.youtube.com/watch?v=AtZzNOG8x0M</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indent="0">
              <a:buNone/>
            </a:pPr>
            <a:endParaRPr lang="en-GB" dirty="0"/>
          </a:p>
        </p:txBody>
      </p:sp>
      <p:pic>
        <p:nvPicPr>
          <p:cNvPr id="2" name="Picture 2" descr="DesignStudio creates new logo for Airbnb">
            <a:extLst>
              <a:ext uri="{FF2B5EF4-FFF2-40B4-BE49-F238E27FC236}">
                <a16:creationId xmlns:a16="http://schemas.microsoft.com/office/drawing/2014/main" id="{051DEF3E-7BF2-7CA8-60BD-07C60EA8BA8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646226" y="1819593"/>
            <a:ext cx="4019550" cy="40195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7396152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US" sz="4400" b="1" i="0" u="none" strike="noStrike" kern="1200" cap="none" spc="0" normalizeH="0" baseline="0" noProof="0" dirty="0">
                <a:ln>
                  <a:noFill/>
                </a:ln>
                <a:solidFill>
                  <a:prstClr val="black"/>
                </a:solidFill>
                <a:effectLst/>
                <a:uLnTx/>
                <a:uFillTx/>
                <a:latin typeface="Calibri Light" panose="020F0302020204030204"/>
                <a:ea typeface="+mj-ea"/>
                <a:cs typeface="+mj-cs"/>
              </a:rPr>
              <a:t>Bringing together marketing and international </a:t>
            </a:r>
            <a:r>
              <a:rPr kumimoji="0" lang="en-US" sz="4400" b="1" i="0" u="none" strike="noStrike" kern="1200" cap="none" spc="0" normalizeH="0" baseline="0" noProof="0" dirty="0" err="1">
                <a:ln>
                  <a:noFill/>
                </a:ln>
                <a:solidFill>
                  <a:prstClr val="black"/>
                </a:solidFill>
                <a:effectLst/>
                <a:uLnTx/>
                <a:uFillTx/>
                <a:latin typeface="Calibri Light" panose="020F0302020204030204"/>
                <a:ea typeface="+mj-ea"/>
                <a:cs typeface="+mj-cs"/>
              </a:rPr>
              <a:t>organisational</a:t>
            </a:r>
            <a:r>
              <a:rPr kumimoji="0" lang="en-US" sz="4400" b="1" i="0" u="none" strike="noStrike" kern="1200" cap="none" spc="0" normalizeH="0" baseline="0" noProof="0" dirty="0">
                <a:ln>
                  <a:noFill/>
                </a:ln>
                <a:solidFill>
                  <a:prstClr val="black"/>
                </a:solidFill>
                <a:effectLst/>
                <a:uLnTx/>
                <a:uFillTx/>
                <a:latin typeface="Calibri Light" panose="020F0302020204030204"/>
                <a:ea typeface="+mj-ea"/>
                <a:cs typeface="+mj-cs"/>
              </a:rPr>
              <a:t> branding</a:t>
            </a:r>
            <a:endParaRPr lang="en-GB" b="1" dirty="0"/>
          </a:p>
        </p:txBody>
      </p:sp>
      <p:pic>
        <p:nvPicPr>
          <p:cNvPr id="9" name="Content Placeholder 8">
            <a:extLst>
              <a:ext uri="{FF2B5EF4-FFF2-40B4-BE49-F238E27FC236}">
                <a16:creationId xmlns:a16="http://schemas.microsoft.com/office/drawing/2014/main" id="{B418626B-B035-010A-2E78-CF7D7F794811}"/>
              </a:ext>
            </a:extLst>
          </p:cNvPr>
          <p:cNvPicPr>
            <a:picLocks noGrp="1" noChangeAspect="1"/>
          </p:cNvPicPr>
          <p:nvPr>
            <p:ph idx="1"/>
          </p:nvPr>
        </p:nvPicPr>
        <p:blipFill rotWithShape="1">
          <a:blip r:embed="rId5"/>
          <a:srcRect l="26575" t="36849" r="9950" b="15581"/>
          <a:stretch/>
        </p:blipFill>
        <p:spPr>
          <a:xfrm>
            <a:off x="1164920" y="1690689"/>
            <a:ext cx="8830849" cy="4283392"/>
          </a:xfrm>
        </p:spPr>
      </p:pic>
    </p:spTree>
    <p:extLst>
      <p:ext uri="{BB962C8B-B14F-4D97-AF65-F5344CB8AC3E}">
        <p14:creationId xmlns:p14="http://schemas.microsoft.com/office/powerpoint/2010/main" val="396465001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descr="Navy background">
            <a:extLst>
              <a:ext uri="{FF2B5EF4-FFF2-40B4-BE49-F238E27FC236}">
                <a16:creationId xmlns:a16="http://schemas.microsoft.com/office/drawing/2014/main" id="{B97B31F7-AAC1-E0E4-B277-2E8C8CCCDBB2}"/>
              </a:ext>
            </a:extLst>
          </p:cNvPr>
          <p:cNvSpPr/>
          <p:nvPr/>
        </p:nvSpPr>
        <p:spPr>
          <a:xfrm>
            <a:off x="0" y="0"/>
            <a:ext cx="12192000" cy="685800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D7A504AC-B11A-F9D1-73C7-0F29DE735EF1}"/>
              </a:ext>
            </a:extLst>
          </p:cNvPr>
          <p:cNvSpPr txBox="1"/>
          <p:nvPr/>
        </p:nvSpPr>
        <p:spPr>
          <a:xfrm>
            <a:off x="496389" y="2171357"/>
            <a:ext cx="6261462" cy="767646"/>
          </a:xfrm>
          <a:prstGeom prst="rect">
            <a:avLst/>
          </a:prstGeom>
          <a:noFill/>
        </p:spPr>
        <p:txBody>
          <a:bodyPr wrap="square" rtlCol="0">
            <a:spAutoFit/>
          </a:bodyPr>
          <a:lstStyle/>
          <a:p>
            <a:pPr>
              <a:lnSpc>
                <a:spcPts val="6000"/>
              </a:lnSpc>
            </a:pPr>
            <a:r>
              <a:rPr lang="en-US" sz="2400" kern="2000" spc="-150" dirty="0">
                <a:solidFill>
                  <a:srgbClr val="4FB9A8"/>
                </a:solidFill>
                <a:latin typeface="Clash Display" pitchFamily="2" charset="0"/>
                <a:ea typeface="Inter V Medium" panose="02000503000000020004" pitchFamily="2" charset="0"/>
                <a:cs typeface="Inter V Medium" panose="02000503000000020004" pitchFamily="2" charset="0"/>
              </a:rPr>
              <a:t>Any questions?</a:t>
            </a:r>
          </a:p>
        </p:txBody>
      </p:sp>
      <p:sp>
        <p:nvSpPr>
          <p:cNvPr id="2" name="TextBox 1">
            <a:extLst>
              <a:ext uri="{FF2B5EF4-FFF2-40B4-BE49-F238E27FC236}">
                <a16:creationId xmlns:a16="http://schemas.microsoft.com/office/drawing/2014/main" id="{3960CD2A-FEF3-1F38-D057-1042EF95EE7B}"/>
              </a:ext>
            </a:extLst>
          </p:cNvPr>
          <p:cNvSpPr txBox="1"/>
          <p:nvPr/>
        </p:nvSpPr>
        <p:spPr>
          <a:xfrm>
            <a:off x="496389" y="472240"/>
            <a:ext cx="6261462" cy="861774"/>
          </a:xfrm>
          <a:prstGeom prst="rect">
            <a:avLst/>
          </a:prstGeom>
          <a:noFill/>
        </p:spPr>
        <p:txBody>
          <a:bodyPr wrap="square" rtlCol="0">
            <a:spAutoFit/>
          </a:bodyPr>
          <a:lstStyle/>
          <a:p>
            <a:pPr>
              <a:lnSpc>
                <a:spcPts val="6000"/>
              </a:lnSpc>
            </a:pPr>
            <a:r>
              <a:rPr lang="en-US" sz="5400" kern="2000" dirty="0">
                <a:solidFill>
                  <a:schemeClr val="bg1"/>
                </a:solidFill>
                <a:latin typeface="Clash Display Medium" pitchFamily="2" charset="0"/>
              </a:rPr>
              <a:t>Thank you!</a:t>
            </a:r>
          </a:p>
        </p:txBody>
      </p:sp>
      <p:pic>
        <p:nvPicPr>
          <p:cNvPr id="4" name="Picture 3" descr="White logo">
            <a:extLst>
              <a:ext uri="{FF2B5EF4-FFF2-40B4-BE49-F238E27FC236}">
                <a16:creationId xmlns:a16="http://schemas.microsoft.com/office/drawing/2014/main" id="{1BDE87CF-2929-847B-B5A6-732BD0DFE8D4}"/>
              </a:ext>
            </a:extLst>
          </p:cNvPr>
          <p:cNvPicPr>
            <a:picLocks noChangeAspect="1"/>
          </p:cNvPicPr>
          <p:nvPr/>
        </p:nvPicPr>
        <p:blipFill>
          <a:blip r:embed="rId3"/>
          <a:stretch>
            <a:fillRect/>
          </a:stretch>
        </p:blipFill>
        <p:spPr>
          <a:xfrm>
            <a:off x="534811" y="5540188"/>
            <a:ext cx="2369491" cy="523031"/>
          </a:xfrm>
          <a:prstGeom prst="rect">
            <a:avLst/>
          </a:prstGeom>
        </p:spPr>
      </p:pic>
      <p:pic>
        <p:nvPicPr>
          <p:cNvPr id="20" name="Picture 19" descr="Orange background shape">
            <a:extLst>
              <a:ext uri="{FF2B5EF4-FFF2-40B4-BE49-F238E27FC236}">
                <a16:creationId xmlns:a16="http://schemas.microsoft.com/office/drawing/2014/main" id="{3D9D99E2-337E-1897-B514-9B7D4C1945BB}"/>
              </a:ext>
            </a:extLst>
          </p:cNvPr>
          <p:cNvPicPr>
            <a:picLocks noChangeAspect="1"/>
          </p:cNvPicPr>
          <p:nvPr/>
        </p:nvPicPr>
        <p:blipFill rotWithShape="1">
          <a:blip r:embed="rId4"/>
          <a:srcRect r="43939" b="56382"/>
          <a:stretch/>
        </p:blipFill>
        <p:spPr>
          <a:xfrm>
            <a:off x="5437893" y="1990091"/>
            <a:ext cx="6754108" cy="4867910"/>
          </a:xfrm>
          <a:prstGeom prst="rect">
            <a:avLst/>
          </a:prstGeom>
        </p:spPr>
      </p:pic>
      <p:pic>
        <p:nvPicPr>
          <p:cNvPr id="24" name="Picture 23" descr="Group of students hanging around">
            <a:extLst>
              <a:ext uri="{FF2B5EF4-FFF2-40B4-BE49-F238E27FC236}">
                <a16:creationId xmlns:a16="http://schemas.microsoft.com/office/drawing/2014/main" id="{B884182A-88FE-0CF9-1C3D-FC440FAA0585}"/>
              </a:ext>
            </a:extLst>
          </p:cNvPr>
          <p:cNvPicPr>
            <a:picLocks noChangeAspect="1"/>
          </p:cNvPicPr>
          <p:nvPr/>
        </p:nvPicPr>
        <p:blipFill>
          <a:blip r:embed="rId5"/>
          <a:stretch>
            <a:fillRect/>
          </a:stretch>
        </p:blipFill>
        <p:spPr>
          <a:xfrm>
            <a:off x="3763628" y="1124150"/>
            <a:ext cx="8578890" cy="5733850"/>
          </a:xfrm>
          <a:prstGeom prst="rect">
            <a:avLst/>
          </a:prstGeom>
        </p:spPr>
      </p:pic>
    </p:spTree>
    <p:extLst>
      <p:ext uri="{BB962C8B-B14F-4D97-AF65-F5344CB8AC3E}">
        <p14:creationId xmlns:p14="http://schemas.microsoft.com/office/powerpoint/2010/main" val="14385746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lang="en-GB" b="1" dirty="0"/>
              <a:t>Recap – International Organisational branding </a:t>
            </a:r>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600" b="0" i="0" u="none" strike="noStrike" kern="1200" cap="none" spc="0" normalizeH="0" baseline="0" noProof="0" dirty="0">
                <a:ln>
                  <a:noFill/>
                </a:ln>
                <a:solidFill>
                  <a:prstClr val="black"/>
                </a:solidFill>
                <a:effectLst/>
                <a:uLnTx/>
                <a:uFillTx/>
                <a:latin typeface="Calibri" panose="020F0502020204030204"/>
                <a:ea typeface="+mn-ea"/>
                <a:cs typeface="+mn-cs"/>
              </a:rPr>
              <a:t>Establishing a company’s identity differentiation/competitive advantage (</a:t>
            </a:r>
            <a:r>
              <a:rPr kumimoji="0" lang="en-GB" altLang="en-US" sz="2600" b="0" i="0" u="none" strike="noStrike" kern="1200" cap="none" spc="0" normalizeH="0" baseline="0" noProof="0" dirty="0">
                <a:ln>
                  <a:noFill/>
                </a:ln>
                <a:solidFill>
                  <a:prstClr val="black"/>
                </a:solidFill>
                <a:effectLst/>
                <a:uLnTx/>
                <a:uFillTx/>
                <a:latin typeface="Calibri" panose="020F0502020204030204"/>
                <a:ea typeface="+mn-ea"/>
                <a:cs typeface="+mn-cs"/>
              </a:rPr>
              <a:t>Kotler, 1999)</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600" b="0" i="0" u="none" strike="noStrike" kern="1200" cap="none" spc="0" normalizeH="0" baseline="0" noProof="0" dirty="0">
                <a:ln>
                  <a:noFill/>
                </a:ln>
                <a:solidFill>
                  <a:prstClr val="black"/>
                </a:solidFill>
                <a:effectLst/>
                <a:uLnTx/>
                <a:uFillTx/>
                <a:latin typeface="Calibri" panose="020F0502020204030204"/>
                <a:ea typeface="+mn-ea"/>
                <a:cs typeface="+mn-cs"/>
              </a:rPr>
              <a:t>Expanding to international markets (culturally and geographically)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600" b="0" i="0" u="none" strike="noStrike" kern="1200" cap="none" spc="0" normalizeH="0" baseline="0" noProof="0" dirty="0">
                <a:ln>
                  <a:noFill/>
                </a:ln>
                <a:solidFill>
                  <a:prstClr val="black"/>
                </a:solidFill>
                <a:effectLst/>
                <a:uLnTx/>
                <a:uFillTx/>
                <a:latin typeface="Calibri" panose="020F0502020204030204"/>
                <a:ea typeface="+mn-ea"/>
                <a:cs typeface="+mn-cs"/>
              </a:rPr>
              <a:t>Increasing business growth by establishing and building a brand identity within global markets.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600" b="0" i="0" u="none" strike="noStrike" kern="1200" cap="none" spc="0" normalizeH="0" baseline="0" noProof="0" dirty="0">
                <a:ln>
                  <a:noFill/>
                </a:ln>
                <a:solidFill>
                  <a:prstClr val="black"/>
                </a:solidFill>
                <a:effectLst/>
                <a:uLnTx/>
                <a:uFillTx/>
                <a:latin typeface="Calibri" panose="020F0502020204030204"/>
                <a:ea typeface="+mn-ea"/>
                <a:cs typeface="+mn-cs"/>
              </a:rPr>
              <a:t>A brand can be formed in many ways  - advertising, media, website content, word-of-mouth, and interaction with products or services</a:t>
            </a:r>
            <a:endParaRPr lang="en-GB" dirty="0"/>
          </a:p>
        </p:txBody>
      </p:sp>
    </p:spTree>
    <p:extLst>
      <p:ext uri="{BB962C8B-B14F-4D97-AF65-F5344CB8AC3E}">
        <p14:creationId xmlns:p14="http://schemas.microsoft.com/office/powerpoint/2010/main" val="21262943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GB" sz="4400" b="1" i="0" u="none" strike="noStrike" kern="1200" cap="none" spc="0" normalizeH="0" baseline="0" noProof="0" dirty="0">
                <a:ln>
                  <a:noFill/>
                </a:ln>
                <a:solidFill>
                  <a:prstClr val="black"/>
                </a:solidFill>
                <a:effectLst/>
                <a:uLnTx/>
                <a:uFillTx/>
                <a:latin typeface="Calibri Light" panose="020F0302020204030204"/>
                <a:ea typeface="+mj-ea"/>
                <a:cs typeface="+mj-cs"/>
              </a:rPr>
              <a:t>This week’s learning outcomes</a:t>
            </a:r>
            <a:endParaRPr lang="en-GB" b="1"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600" b="0" i="0" u="none" strike="noStrike" kern="1200" cap="none" spc="0" normalizeH="0" baseline="0" noProof="0" dirty="0">
                <a:ln>
                  <a:noFill/>
                </a:ln>
                <a:solidFill>
                  <a:prstClr val="black"/>
                </a:solidFill>
                <a:effectLst/>
                <a:uLnTx/>
                <a:uFillTx/>
                <a:latin typeface="Calibri" panose="020F0502020204030204"/>
                <a:ea typeface="+mn-ea"/>
                <a:cs typeface="+mn-cs"/>
              </a:rPr>
              <a:t>At the end of this session you will be able to:</a:t>
            </a:r>
          </a:p>
          <a:p>
            <a:pPr>
              <a:defRPr/>
            </a:pPr>
            <a:r>
              <a:rPr kumimoji="0" lang="en-GB" sz="2600" b="0" i="0" u="none" strike="noStrike" kern="1200" cap="none" spc="0" normalizeH="0" baseline="0" noProof="0" dirty="0">
                <a:ln>
                  <a:noFill/>
                </a:ln>
                <a:solidFill>
                  <a:prstClr val="black"/>
                </a:solidFill>
                <a:effectLst/>
                <a:uLnTx/>
                <a:uFillTx/>
                <a:latin typeface="Calibri" panose="020F0502020204030204"/>
                <a:ea typeface="+mn-ea"/>
                <a:cs typeface="+mn-cs"/>
              </a:rPr>
              <a:t>Explain the concept of organisational branding and the role of marketing</a:t>
            </a:r>
          </a:p>
          <a:p>
            <a:pPr>
              <a:defRPr/>
            </a:pPr>
            <a:r>
              <a:rPr kumimoji="0" lang="en-GB" sz="2600" b="0" i="0" u="none" strike="noStrike" kern="1200" cap="none" spc="0" normalizeH="0" baseline="0" noProof="0" dirty="0">
                <a:ln>
                  <a:noFill/>
                </a:ln>
                <a:solidFill>
                  <a:prstClr val="black"/>
                </a:solidFill>
                <a:effectLst/>
                <a:uLnTx/>
                <a:uFillTx/>
                <a:latin typeface="Calibri" panose="020F0502020204030204"/>
                <a:ea typeface="+mn-ea"/>
                <a:cs typeface="+mn-cs"/>
              </a:rPr>
              <a:t>Evaluate the importance of branding, brand equity and how a brand can add value to an organisation </a:t>
            </a:r>
          </a:p>
          <a:p>
            <a:pPr>
              <a:defRPr/>
            </a:pPr>
            <a:r>
              <a:rPr kumimoji="0" lang="en-GB" sz="2600" b="0" i="0" u="none" strike="noStrike" kern="1200" cap="none" spc="0" normalizeH="0" baseline="0" noProof="0" dirty="0">
                <a:ln>
                  <a:noFill/>
                </a:ln>
                <a:solidFill>
                  <a:prstClr val="black"/>
                </a:solidFill>
                <a:effectLst/>
                <a:uLnTx/>
                <a:uFillTx/>
                <a:latin typeface="Calibri" panose="020F0502020204030204"/>
                <a:ea typeface="+mn-ea"/>
                <a:cs typeface="+mn-cs"/>
              </a:rPr>
              <a:t>Critically discuss customer-centric marketing approaches</a:t>
            </a:r>
          </a:p>
          <a:p>
            <a:pPr>
              <a:defRPr/>
            </a:pPr>
            <a:r>
              <a:rPr kumimoji="0" lang="en-GB" sz="2600" b="0" i="0" u="none" strike="noStrike" kern="1200" cap="none" spc="0" normalizeH="0" baseline="0" noProof="0" dirty="0">
                <a:ln>
                  <a:noFill/>
                </a:ln>
                <a:solidFill>
                  <a:prstClr val="black"/>
                </a:solidFill>
                <a:effectLst/>
                <a:uLnTx/>
                <a:uFillTx/>
                <a:latin typeface="Calibri" panose="020F0502020204030204"/>
                <a:ea typeface="+mn-ea"/>
                <a:cs typeface="+mn-cs"/>
              </a:rPr>
              <a:t>Apply marketing strategies to international organisations </a:t>
            </a:r>
          </a:p>
          <a:p>
            <a:pPr marL="0" indent="0">
              <a:buNone/>
            </a:pPr>
            <a:endParaRPr lang="en-GB" dirty="0"/>
          </a:p>
        </p:txBody>
      </p:sp>
    </p:spTree>
    <p:extLst>
      <p:ext uri="{BB962C8B-B14F-4D97-AF65-F5344CB8AC3E}">
        <p14:creationId xmlns:p14="http://schemas.microsoft.com/office/powerpoint/2010/main" val="6316304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lang="en-GB" b="1" dirty="0"/>
              <a:t>Employer Vs corporate/organisational branding</a:t>
            </a:r>
          </a:p>
        </p:txBody>
      </p:sp>
      <p:sp>
        <p:nvSpPr>
          <p:cNvPr id="2" name="Content Placeholder 1">
            <a:extLst>
              <a:ext uri="{FF2B5EF4-FFF2-40B4-BE49-F238E27FC236}">
                <a16:creationId xmlns:a16="http://schemas.microsoft.com/office/drawing/2014/main" id="{DDF4782E-8171-60D4-9C03-A82BD7E55EFB}"/>
              </a:ext>
            </a:extLst>
          </p:cNvPr>
          <p:cNvSpPr>
            <a:spLocks noGrp="1"/>
          </p:cNvSpPr>
          <p:nvPr>
            <p:ph sz="half" idx="1"/>
          </p:nvPr>
        </p:nvSpPr>
        <p:spPr/>
        <p:txBody>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000" b="1" i="0" u="none" strike="noStrike" kern="1200" cap="none" spc="0" normalizeH="0" baseline="0" noProof="0" dirty="0">
                <a:ln>
                  <a:noFill/>
                </a:ln>
                <a:solidFill>
                  <a:prstClr val="black"/>
                </a:solidFill>
                <a:effectLst/>
                <a:uLnTx/>
                <a:uFillTx/>
                <a:latin typeface="Calibri" panose="020F0502020204030204"/>
                <a:ea typeface="+mn-ea"/>
                <a:cs typeface="+mn-cs"/>
              </a:rPr>
              <a:t>Employer Brand</a:t>
            </a:r>
          </a:p>
          <a:p>
            <a:pPr algn="ctr">
              <a:defRPr/>
            </a:pPr>
            <a:r>
              <a:rPr kumimoji="0" lang="en-US" sz="2000" b="1"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Employee experience — what it feels like to work in the organisation.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Benefits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Experienced culture and career opportunities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Employee interactions with the company through recruiters, hiring managers, employees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Can be developed via different channels i.e. print, social media etc. </a:t>
            </a:r>
          </a:p>
          <a:p>
            <a:pPr marL="0" indent="0">
              <a:buNone/>
            </a:pPr>
            <a:endParaRPr lang="en-GB" dirty="0"/>
          </a:p>
        </p:txBody>
      </p:sp>
      <p:sp>
        <p:nvSpPr>
          <p:cNvPr id="3" name="Content Placeholder 2">
            <a:extLst>
              <a:ext uri="{FF2B5EF4-FFF2-40B4-BE49-F238E27FC236}">
                <a16:creationId xmlns:a16="http://schemas.microsoft.com/office/drawing/2014/main" id="{C3A8E668-F26B-9693-3DDC-DDCA0BE09F62}"/>
              </a:ext>
            </a:extLst>
          </p:cNvPr>
          <p:cNvSpPr>
            <a:spLocks noGrp="1"/>
          </p:cNvSpPr>
          <p:nvPr>
            <p:ph sz="half" idx="2"/>
          </p:nvPr>
        </p:nvSpPr>
        <p:spPr/>
        <p:txBody>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000" b="1" i="0" u="none" strike="noStrike" kern="1200" cap="none" spc="0" normalizeH="0" baseline="0" noProof="0" dirty="0">
                <a:ln>
                  <a:noFill/>
                </a:ln>
                <a:solidFill>
                  <a:prstClr val="black"/>
                </a:solidFill>
                <a:effectLst/>
                <a:uLnTx/>
                <a:uFillTx/>
                <a:latin typeface="Calibri" panose="020F0502020204030204"/>
                <a:ea typeface="+mn-ea"/>
                <a:cs typeface="+mn-cs"/>
              </a:rPr>
              <a:t>Organisational brand</a:t>
            </a:r>
          </a:p>
          <a:p>
            <a:pPr>
              <a:defRPr/>
            </a:pP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Public face of the organisation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Alignment with the customers and consumers who buy and use the organisation’s products or services.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A customer experience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Bringing together the two </a:t>
            </a:r>
            <a:r>
              <a:rPr kumimoji="0" lang="en-GB" sz="2000" b="0" i="0" u="none" strike="noStrike" kern="1200" cap="none" spc="0" normalizeH="0" baseline="0" noProof="0" dirty="0">
                <a:ln>
                  <a:noFill/>
                </a:ln>
                <a:solidFill>
                  <a:prstClr val="black"/>
                </a:solidFill>
                <a:effectLst/>
                <a:uLnTx/>
                <a:uFillTx/>
                <a:latin typeface="Calibri" panose="020F0502020204030204"/>
                <a:ea typeface="+mn-ea"/>
                <a:cs typeface="+mn-cs"/>
              </a:rPr>
              <a:t>together can achieve a closer alignment between the employees' values and those of the corporate brand ultimately making a stronger overall brand for the organisation (foster et al., 2010) </a:t>
            </a: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endParaRPr>
          </a:p>
          <a:p>
            <a:endParaRPr lang="en-GB" dirty="0"/>
          </a:p>
        </p:txBody>
      </p:sp>
    </p:spTree>
    <p:extLst>
      <p:ext uri="{BB962C8B-B14F-4D97-AF65-F5344CB8AC3E}">
        <p14:creationId xmlns:p14="http://schemas.microsoft.com/office/powerpoint/2010/main" val="25891021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US" sz="4400" b="1" i="0" u="none" strike="noStrike" kern="1200" cap="none" spc="0" normalizeH="0" baseline="0" noProof="0" dirty="0">
                <a:ln>
                  <a:noFill/>
                </a:ln>
                <a:solidFill>
                  <a:prstClr val="black"/>
                </a:solidFill>
                <a:effectLst/>
                <a:uLnTx/>
                <a:uFillTx/>
                <a:latin typeface="Calibri Light" panose="020F0302020204030204"/>
                <a:ea typeface="+mj-ea"/>
                <a:cs typeface="+mj-cs"/>
              </a:rPr>
              <a:t>Organisations as brands </a:t>
            </a:r>
            <a:endParaRPr lang="en-GB" b="1"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600" b="0" i="0" u="none" strike="noStrike" kern="1200" cap="none" spc="0" normalizeH="0" baseline="0" noProof="0" dirty="0">
                <a:ln>
                  <a:noFill/>
                </a:ln>
                <a:solidFill>
                  <a:prstClr val="black"/>
                </a:solidFill>
                <a:effectLst/>
                <a:uLnTx/>
                <a:uFillTx/>
                <a:latin typeface="Calibri" panose="020F0502020204030204"/>
                <a:ea typeface="+mn-ea"/>
                <a:cs typeface="+mn-cs"/>
              </a:rPr>
              <a:t>Organisations are brands themselves with their own brand equity.</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600" b="0" i="0" u="none" strike="noStrike" kern="1200" cap="none" spc="0" normalizeH="0" baseline="0" noProof="0" dirty="0">
                <a:ln>
                  <a:noFill/>
                </a:ln>
                <a:solidFill>
                  <a:prstClr val="black"/>
                </a:solidFill>
                <a:effectLst/>
                <a:uLnTx/>
                <a:uFillTx/>
                <a:latin typeface="Calibri" panose="020F0502020204030204"/>
                <a:ea typeface="+mn-ea"/>
                <a:cs typeface="+mn-cs"/>
              </a:rPr>
              <a:t>We associate memories with brands, and this is developed through the brand’s communication with audiences (Rosenbaum-Elliot 2018).</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600" b="0" i="0" u="none" strike="noStrike" kern="1200" cap="none" spc="0" normalizeH="0" baseline="0" noProof="0" dirty="0">
                <a:ln>
                  <a:noFill/>
                </a:ln>
                <a:solidFill>
                  <a:prstClr val="black"/>
                </a:solidFill>
                <a:effectLst/>
                <a:uLnTx/>
                <a:uFillTx/>
                <a:latin typeface="Calibri" panose="020F0502020204030204"/>
                <a:ea typeface="+mn-ea"/>
                <a:cs typeface="+mn-cs"/>
              </a:rPr>
              <a:t>The brand gives an organisation meaning and facilitates the development of culture and corporate meaning – what the business stands for.</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600" b="0" i="0" u="none" strike="noStrike" kern="1200" cap="none" spc="0" normalizeH="0" baseline="0" noProof="0" dirty="0">
                <a:ln>
                  <a:noFill/>
                </a:ln>
                <a:solidFill>
                  <a:prstClr val="black"/>
                </a:solidFill>
                <a:effectLst/>
                <a:uLnTx/>
                <a:uFillTx/>
                <a:latin typeface="Calibri" panose="020F0502020204030204"/>
                <a:ea typeface="+mn-ea"/>
                <a:cs typeface="+mn-cs"/>
              </a:rPr>
              <a:t>Although everyone will think differently about brands, over time with effective and appropriate marketing approaches,  a general consensus should occur i.e., Volvo and safety (Dowling, 2001).</a:t>
            </a:r>
          </a:p>
          <a:p>
            <a:pPr marL="0" indent="0">
              <a:buNone/>
            </a:pPr>
            <a:endParaRPr lang="en-GB" dirty="0"/>
          </a:p>
        </p:txBody>
      </p:sp>
    </p:spTree>
    <p:extLst>
      <p:ext uri="{BB962C8B-B14F-4D97-AF65-F5344CB8AC3E}">
        <p14:creationId xmlns:p14="http://schemas.microsoft.com/office/powerpoint/2010/main" val="42129660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US" sz="4400" b="1" i="0" u="none" strike="noStrike" kern="1200" cap="none" spc="0" normalizeH="0" baseline="0" noProof="0" dirty="0">
                <a:ln>
                  <a:noFill/>
                </a:ln>
                <a:solidFill>
                  <a:prstClr val="black"/>
                </a:solidFill>
                <a:effectLst/>
                <a:uLnTx/>
                <a:uFillTx/>
                <a:latin typeface="Calibri Light" panose="020F0302020204030204"/>
                <a:ea typeface="+mj-ea"/>
                <a:cs typeface="+mj-cs"/>
              </a:rPr>
              <a:t>Group activity</a:t>
            </a:r>
            <a:endParaRPr lang="en-GB" b="1"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Find an </a:t>
            </a:r>
            <a:r>
              <a:rPr kumimoji="0" lang="en-US" sz="2800" b="0" i="0" u="none" strike="noStrike" kern="1200" cap="none" spc="0" normalizeH="0" baseline="0" noProof="0" dirty="0" err="1">
                <a:ln>
                  <a:noFill/>
                </a:ln>
                <a:solidFill>
                  <a:prstClr val="black"/>
                </a:solidFill>
                <a:effectLst/>
                <a:uLnTx/>
                <a:uFillTx/>
                <a:latin typeface="Calibri" panose="020F0502020204030204"/>
                <a:ea typeface="+mn-ea"/>
                <a:cs typeface="+mn-cs"/>
              </a:rPr>
              <a:t>organisational</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brand that you know and provide the class with an overview of the brand globally.</a:t>
            </a:r>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What do you think about when you see that brand?  </a:t>
            </a:r>
          </a:p>
          <a:p>
            <a:pPr marL="0" marR="0" lvl="0" indent="0"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For example:</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Volvo – safe cars</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Amazon – you can get anything! </a:t>
            </a:r>
          </a:p>
          <a:p>
            <a:pPr marL="0" indent="0">
              <a:buNone/>
            </a:pPr>
            <a:endParaRPr lang="en-GB" dirty="0"/>
          </a:p>
        </p:txBody>
      </p:sp>
    </p:spTree>
    <p:extLst>
      <p:ext uri="{BB962C8B-B14F-4D97-AF65-F5344CB8AC3E}">
        <p14:creationId xmlns:p14="http://schemas.microsoft.com/office/powerpoint/2010/main" val="39490543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pPr marL="0" marR="0" lvl="0" indent="0" defTabSz="914400" rtl="0" eaLnBrk="0" fontAlgn="auto" latinLnBrk="0" hangingPunct="0">
              <a:lnSpc>
                <a:spcPct val="100000"/>
              </a:lnSpc>
              <a:spcBef>
                <a:spcPts val="0"/>
              </a:spcBef>
              <a:spcAft>
                <a:spcPts val="0"/>
              </a:spcAft>
              <a:tabLst/>
              <a:defRPr/>
            </a:pPr>
            <a:r>
              <a:rPr kumimoji="0" lang="en-US" sz="3600" b="1" i="0" u="none" strike="noStrike" kern="1200" cap="none" spc="0" normalizeH="0" baseline="0" noProof="0" dirty="0">
                <a:ln>
                  <a:noFill/>
                </a:ln>
                <a:solidFill>
                  <a:prstClr val="black"/>
                </a:solidFill>
                <a:effectLst/>
                <a:uLnTx/>
                <a:uFillTx/>
                <a:latin typeface="Calibri Light" panose="020F0302020204030204"/>
                <a:ea typeface="+mn-ea"/>
                <a:cs typeface="+mn-cs"/>
              </a:rPr>
              <a:t>Brand Elements</a:t>
            </a:r>
            <a:br>
              <a:rPr kumimoji="0" lang="en-US" sz="3600" b="1" i="0" u="none" strike="noStrike" kern="1200" cap="none" spc="0" normalizeH="0" baseline="0" noProof="0" dirty="0">
                <a:ln>
                  <a:noFill/>
                </a:ln>
                <a:solidFill>
                  <a:prstClr val="black"/>
                </a:solidFill>
                <a:effectLst/>
                <a:uLnTx/>
                <a:uFillTx/>
                <a:latin typeface="Calibri Light" panose="020F0302020204030204"/>
                <a:ea typeface="+mn-ea"/>
                <a:cs typeface="+mn-cs"/>
              </a:rPr>
            </a:br>
            <a:endParaRPr lang="en-GB" dirty="0"/>
          </a:p>
        </p:txBody>
      </p:sp>
      <p:graphicFrame>
        <p:nvGraphicFramePr>
          <p:cNvPr id="2" name="Diagram 1">
            <a:extLst>
              <a:ext uri="{FF2B5EF4-FFF2-40B4-BE49-F238E27FC236}">
                <a16:creationId xmlns:a16="http://schemas.microsoft.com/office/drawing/2014/main" id="{64E71F86-0FDD-F2E2-06F8-86BE45F83B85}"/>
              </a:ext>
            </a:extLst>
          </p:cNvPr>
          <p:cNvGraphicFramePr/>
          <p:nvPr>
            <p:extLst>
              <p:ext uri="{D42A27DB-BD31-4B8C-83A1-F6EECF244321}">
                <p14:modId xmlns:p14="http://schemas.microsoft.com/office/powerpoint/2010/main" val="39690519"/>
              </p:ext>
            </p:extLst>
          </p:nvPr>
        </p:nvGraphicFramePr>
        <p:xfrm>
          <a:off x="1532313" y="1070264"/>
          <a:ext cx="9144000" cy="476888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39911347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IN" altLang="en-US" sz="4000" b="1" i="0" u="none" strike="noStrike" kern="1200" cap="none" spc="0" normalizeH="0" baseline="0" noProof="0" dirty="0">
                <a:ln>
                  <a:noFill/>
                </a:ln>
                <a:solidFill>
                  <a:prstClr val="black"/>
                </a:solidFill>
                <a:effectLst/>
                <a:uLnTx/>
                <a:uFillTx/>
                <a:latin typeface="Calibri Light" panose="020F0302020204030204"/>
                <a:ea typeface="+mj-ea"/>
                <a:cs typeface="+mj-cs"/>
              </a:rPr>
              <a:t>How brands add value to an organisation</a:t>
            </a:r>
            <a:endParaRPr lang="en-GB" b="1"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altLang="en-US" sz="2600" b="1" i="0" u="none" strike="noStrike" kern="1200" cap="none" spc="0" normalizeH="0" baseline="0" noProof="0" dirty="0">
                <a:ln>
                  <a:noFill/>
                </a:ln>
                <a:solidFill>
                  <a:prstClr val="black"/>
                </a:solidFill>
                <a:effectLst/>
                <a:uLnTx/>
                <a:uFillTx/>
                <a:latin typeface="Calibri" panose="020F0502020204030204"/>
                <a:ea typeface="+mn-ea"/>
                <a:cs typeface="+mn-cs"/>
              </a:rPr>
              <a:t>Builds trust and recognition </a:t>
            </a:r>
            <a:r>
              <a:rPr kumimoji="0" lang="en-GB" altLang="en-US" sz="2600" b="0" i="0" u="none" strike="noStrike" kern="1200" cap="none" spc="0" normalizeH="0" baseline="0" noProof="0" dirty="0">
                <a:ln>
                  <a:noFill/>
                </a:ln>
                <a:solidFill>
                  <a:prstClr val="black"/>
                </a:solidFill>
                <a:effectLst/>
                <a:uLnTx/>
                <a:uFillTx/>
                <a:latin typeface="Calibri" panose="020F0502020204030204"/>
                <a:ea typeface="+mn-ea"/>
                <a:cs typeface="+mn-cs"/>
              </a:rPr>
              <a:t>– leads to brand loyalty and repeat business. Familiarity and comfort.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altLang="en-US" sz="2600" b="1" i="0" u="none" strike="noStrike" kern="1200" cap="none" spc="0" normalizeH="0" baseline="0" noProof="0" dirty="0">
                <a:ln>
                  <a:noFill/>
                </a:ln>
                <a:solidFill>
                  <a:prstClr val="black"/>
                </a:solidFill>
                <a:effectLst/>
                <a:uLnTx/>
                <a:uFillTx/>
                <a:latin typeface="Calibri" panose="020F0502020204030204"/>
                <a:ea typeface="+mn-ea"/>
                <a:cs typeface="+mn-cs"/>
              </a:rPr>
              <a:t>Driver for consistency </a:t>
            </a:r>
            <a:r>
              <a:rPr kumimoji="0" lang="en-GB" altLang="en-US" sz="2600" b="0" i="0" u="none" strike="noStrike" kern="1200" cap="none" spc="0" normalizeH="0" baseline="0" noProof="0" dirty="0">
                <a:ln>
                  <a:noFill/>
                </a:ln>
                <a:solidFill>
                  <a:prstClr val="black"/>
                </a:solidFill>
                <a:effectLst/>
                <a:uLnTx/>
                <a:uFillTx/>
                <a:latin typeface="Calibri" panose="020F0502020204030204"/>
                <a:ea typeface="+mn-ea"/>
                <a:cs typeface="+mn-cs"/>
              </a:rPr>
              <a:t>-  creates a visual focus i.e. colours, logos, marketing, visual and emotional communication.</a:t>
            </a:r>
            <a:r>
              <a:rPr kumimoji="0" lang="en-GB" sz="2600" b="0" i="0" u="none" strike="noStrike" kern="1200" cap="none" spc="0" normalizeH="0" baseline="0" noProof="0" dirty="0">
                <a:ln>
                  <a:noFill/>
                </a:ln>
                <a:solidFill>
                  <a:srgbClr val="000000"/>
                </a:solidFill>
                <a:effectLst/>
                <a:uLnTx/>
                <a:uFillTx/>
                <a:latin typeface="MuseoSans-300"/>
                <a:ea typeface="+mn-ea"/>
                <a:cs typeface="+mn-cs"/>
              </a:rPr>
              <a:t>, This also leads to the perception of stability. Customers know you briefly.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altLang="en-US" sz="2600" b="1" i="0" u="none" strike="noStrike" kern="1200" cap="none" spc="0" normalizeH="0" baseline="0" noProof="0" dirty="0">
                <a:ln>
                  <a:noFill/>
                </a:ln>
                <a:solidFill>
                  <a:prstClr val="black"/>
                </a:solidFill>
                <a:effectLst/>
                <a:uLnTx/>
                <a:uFillTx/>
                <a:latin typeface="Calibri" panose="020F0502020204030204"/>
                <a:ea typeface="+mn-ea"/>
                <a:cs typeface="+mn-cs"/>
              </a:rPr>
              <a:t>Keeps employees focused </a:t>
            </a:r>
            <a:r>
              <a:rPr kumimoji="0" lang="en-GB" altLang="en-US" sz="2600" b="0" i="0" u="none" strike="noStrike" kern="1200" cap="none" spc="0" normalizeH="0" baseline="0" noProof="0" dirty="0">
                <a:ln>
                  <a:noFill/>
                </a:ln>
                <a:solidFill>
                  <a:prstClr val="black"/>
                </a:solidFill>
                <a:effectLst/>
                <a:uLnTx/>
                <a:uFillTx/>
                <a:latin typeface="Calibri" panose="020F0502020204030204"/>
                <a:ea typeface="+mn-ea"/>
                <a:cs typeface="+mn-cs"/>
              </a:rPr>
              <a:t>– (think about the crossover). Employees are living the brand values. Helps with consistency and brand culture.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altLang="en-US" sz="2600" b="0" i="0" u="none" strike="noStrike" kern="1200" cap="none" spc="0" normalizeH="0" baseline="0" noProof="0" dirty="0">
                <a:ln>
                  <a:noFill/>
                </a:ln>
                <a:solidFill>
                  <a:prstClr val="black"/>
                </a:solidFill>
                <a:effectLst/>
                <a:uLnTx/>
                <a:uFillTx/>
                <a:latin typeface="Calibri" panose="020F0502020204030204"/>
                <a:ea typeface="+mn-ea"/>
                <a:cs typeface="+mn-cs"/>
              </a:rPr>
              <a:t>Increases demand for products  and price premiums  </a:t>
            </a:r>
            <a:r>
              <a:rPr kumimoji="0" lang="en-GB" sz="2600" b="0" i="0" u="none" strike="noStrike" kern="1200" cap="none" spc="0" normalizeH="0" baseline="0" noProof="0" dirty="0">
                <a:ln>
                  <a:noFill/>
                </a:ln>
                <a:solidFill>
                  <a:prstClr val="black"/>
                </a:solidFill>
                <a:effectLst/>
                <a:uLnTx/>
                <a:uFillTx/>
                <a:latin typeface="Calibri" panose="020F0502020204030204"/>
                <a:ea typeface="+mn-ea"/>
                <a:cs typeface="+mn-cs"/>
              </a:rPr>
              <a:t>(De </a:t>
            </a:r>
            <a:r>
              <a:rPr kumimoji="0" lang="en-GB" sz="2600" b="0" i="0" u="none" strike="noStrike" kern="1200" cap="none" spc="0" normalizeH="0" baseline="0" noProof="0" dirty="0" err="1">
                <a:ln>
                  <a:noFill/>
                </a:ln>
                <a:solidFill>
                  <a:prstClr val="black"/>
                </a:solidFill>
                <a:effectLst/>
                <a:uLnTx/>
                <a:uFillTx/>
                <a:latin typeface="Calibri" panose="020F0502020204030204"/>
                <a:ea typeface="+mn-ea"/>
                <a:cs typeface="+mn-cs"/>
              </a:rPr>
              <a:t>Chernatony</a:t>
            </a:r>
            <a:r>
              <a:rPr kumimoji="0" lang="en-GB" sz="2600" b="0" i="0" u="none" strike="noStrike" kern="1200" cap="none" spc="0" normalizeH="0" baseline="0" noProof="0" dirty="0">
                <a:ln>
                  <a:noFill/>
                </a:ln>
                <a:solidFill>
                  <a:prstClr val="black"/>
                </a:solidFill>
                <a:effectLst/>
                <a:uLnTx/>
                <a:uFillTx/>
                <a:latin typeface="Calibri" panose="020F0502020204030204"/>
                <a:ea typeface="+mn-ea"/>
                <a:cs typeface="+mn-cs"/>
              </a:rPr>
              <a:t> et al., 2000).</a:t>
            </a:r>
          </a:p>
          <a:p>
            <a:pPr marL="0" indent="0">
              <a:buNone/>
            </a:pPr>
            <a:endParaRPr lang="en-GB" dirty="0"/>
          </a:p>
        </p:txBody>
      </p:sp>
    </p:spTree>
    <p:extLst>
      <p:ext uri="{BB962C8B-B14F-4D97-AF65-F5344CB8AC3E}">
        <p14:creationId xmlns:p14="http://schemas.microsoft.com/office/powerpoint/2010/main" val="162694640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476</TotalTime>
  <Words>1974</Words>
  <Application>Microsoft Office PowerPoint</Application>
  <PresentationFormat>Widescreen</PresentationFormat>
  <Paragraphs>170</Paragraphs>
  <Slides>29</Slides>
  <Notes>29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29</vt:i4>
      </vt:variant>
    </vt:vector>
  </HeadingPairs>
  <TitlesOfParts>
    <vt:vector size="36" baseType="lpstr">
      <vt:lpstr>Calibri</vt:lpstr>
      <vt:lpstr>MuseoSans-300</vt:lpstr>
      <vt:lpstr>Clash Display Medium</vt:lpstr>
      <vt:lpstr>Clash Display</vt:lpstr>
      <vt:lpstr>Arial</vt:lpstr>
      <vt:lpstr>Calibri Light</vt:lpstr>
      <vt:lpstr>Office Theme</vt:lpstr>
      <vt:lpstr>PowerPoint Presentation</vt:lpstr>
      <vt:lpstr>Recap – International Organisational branding </vt:lpstr>
      <vt:lpstr>Recap – International Organisational branding </vt:lpstr>
      <vt:lpstr>This week’s learning outcomes</vt:lpstr>
      <vt:lpstr>Employer Vs corporate/organisational branding</vt:lpstr>
      <vt:lpstr>Organisations as brands </vt:lpstr>
      <vt:lpstr>Group activity</vt:lpstr>
      <vt:lpstr>Brand Elements </vt:lpstr>
      <vt:lpstr>How brands add value to an organisation</vt:lpstr>
      <vt:lpstr>Why is branding essential for an organisation? </vt:lpstr>
      <vt:lpstr>Branding, brand equity  and Competitive advantage</vt:lpstr>
      <vt:lpstr>How to brand anything - Youri Sawerschel</vt:lpstr>
      <vt:lpstr>Discussion</vt:lpstr>
      <vt:lpstr>PowerPoint Presentation</vt:lpstr>
      <vt:lpstr>What is marketing?  </vt:lpstr>
      <vt:lpstr>Marketing in an organisational context </vt:lpstr>
      <vt:lpstr>Group  activity </vt:lpstr>
      <vt:lpstr>Having a customer focus and approach is critical for business success</vt:lpstr>
      <vt:lpstr>A customer focus </vt:lpstr>
      <vt:lpstr>Customer-centric practices </vt:lpstr>
      <vt:lpstr>PowerPoint Presentation</vt:lpstr>
      <vt:lpstr>Good global marketing strategies and branding techniques </vt:lpstr>
      <vt:lpstr>Localise - Pepsico/Walkers crisps/Lays </vt:lpstr>
      <vt:lpstr>Global standardisation </vt:lpstr>
      <vt:lpstr>An organisation needs to know which strategy to use </vt:lpstr>
      <vt:lpstr>Airbnb - A brand with a global reach, customer focus and strong standardised marketing campaigns. </vt:lpstr>
      <vt:lpstr>Airbnb – a meaningful brand with a global reach and customer focus </vt:lpstr>
      <vt:lpstr>Bringing together marketing and international organisational branding</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2431</dc:creator>
  <cp:lastModifiedBy>Lesslie Malinga</cp:lastModifiedBy>
  <cp:revision>31</cp:revision>
  <dcterms:created xsi:type="dcterms:W3CDTF">2023-04-21T12:16:35Z</dcterms:created>
  <dcterms:modified xsi:type="dcterms:W3CDTF">2024-01-24T13:11:20Z</dcterms:modified>
</cp:coreProperties>
</file>

<file path=docProps/thumbnail.jpeg>
</file>